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3"/>
  </p:notesMasterIdLst>
  <p:sldIdLst>
    <p:sldId id="270" r:id="rId2"/>
    <p:sldId id="400" r:id="rId3"/>
    <p:sldId id="397" r:id="rId4"/>
    <p:sldId id="278" r:id="rId5"/>
    <p:sldId id="279" r:id="rId6"/>
    <p:sldId id="277" r:id="rId7"/>
    <p:sldId id="273" r:id="rId8"/>
    <p:sldId id="275" r:id="rId9"/>
    <p:sldId id="276" r:id="rId10"/>
    <p:sldId id="401" r:id="rId11"/>
    <p:sldId id="402" r:id="rId12"/>
  </p:sldIdLst>
  <p:sldSz cx="12192000" cy="6858000"/>
  <p:notesSz cx="6858000" cy="9144000"/>
  <p:embeddedFontLst>
    <p:embeddedFont>
      <p:font typeface="Poppins" panose="00000500000000000000" pitchFamily="2" charset="0"/>
      <p:regular r:id="rId14"/>
      <p:bold r:id="rId15"/>
      <p:italic r:id="rId16"/>
      <p:boldItalic r:id="rId17"/>
    </p:embeddedFont>
    <p:embeddedFont>
      <p:font typeface="Poppins SemiBold" panose="00000700000000000000" pitchFamily="2" charset="0"/>
      <p:regular r:id="rId18"/>
      <p:bold r:id="rId19"/>
      <p:italic r:id="rId20"/>
      <p:boldItalic r:id="rId21"/>
    </p:embeddedFont>
    <p:embeddedFont>
      <p:font typeface="Rajdhani Semibold" panose="020B0604020202020204" charset="0"/>
      <p:regular r:id="rId22"/>
    </p:embeddedFont>
    <p:embeddedFont>
      <p:font typeface="Roboto Slab" pitchFamily="2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134"/>
    <a:srgbClr val="BBCEE2"/>
    <a:srgbClr val="AABBCD"/>
    <a:srgbClr val="9AA9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0AAEC6-CA77-4A35-BB9D-B9C34FE4442B}" v="107" dt="2025-07-18T13:44:35.1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37" autoAdjust="0"/>
    <p:restoredTop sz="94700"/>
  </p:normalViewPr>
  <p:slideViewPr>
    <p:cSldViewPr snapToGrid="0">
      <p:cViewPr>
        <p:scale>
          <a:sx n="103" d="100"/>
          <a:sy n="103" d="100"/>
        </p:scale>
        <p:origin x="8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504" y="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7EB0C-2594-554A-A41D-3868BB50E187}" type="datetimeFigureOut">
              <a:rPr lang="en-US" smtClean="0"/>
              <a:t>7/18/2025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6F972-F2E9-8B49-A075-934B5E70BA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88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herecord.media/north-korean-it-workers-seen-using-ai-recruitment-scams" TargetMode="External"/><Relationship Id="rId7" Type="http://schemas.openxmlformats.org/officeDocument/2006/relationships/hyperlink" Target="https://x.com/MattMetro/status/1846582216043974773/video/1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nsvrc.org/blogs/feminism/taylor-swift-and-dangers-deepfake-pornography" TargetMode="External"/><Relationship Id="rId5" Type="http://schemas.openxmlformats.org/officeDocument/2006/relationships/hyperlink" Target="https://www.cnn.com/2024/05/16/tech/arup-deepfake-scam-loss-hong-kong-intl-hnk" TargetMode="External"/><Relationship Id="rId4" Type="http://schemas.openxmlformats.org/officeDocument/2006/relationships/hyperlink" Target="https://unit42.paloaltonetworks.com/north-korean-synthetic-identity-creation/" TargetMode="Externa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and.org/pubs/research_reports/RRA2990-1.html" TargetMode="External"/><Relationship Id="rId3" Type="http://schemas.openxmlformats.org/officeDocument/2006/relationships/hyperlink" Target="https://cloud.google.com/blog/topics/threat-intelligence/adversarial-misuse-generative-ai" TargetMode="External"/><Relationship Id="rId7" Type="http://schemas.openxmlformats.org/officeDocument/2006/relationships/hyperlink" Target="https://www.the-independent.com/tech/ai-wifi-artificial-intelligence-privacy-b2268882.html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scworld.com/perspective/how-ai-has-changed-the-ddos-industry" TargetMode="External"/><Relationship Id="rId5" Type="http://schemas.openxmlformats.org/officeDocument/2006/relationships/hyperlink" Target="https://cdn.openai.com/threat-intelligence-reports/influence-and-cyber-operations-an-update_October-2024.pdf" TargetMode="External"/><Relationship Id="rId4" Type="http://schemas.openxmlformats.org/officeDocument/2006/relationships/hyperlink" Target="https://cdn.openai.com/threat-intelligence-reports/disrupting-malicious-uses-of-our-models-february-2025-update.pdf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versinglabs.com/blog/rl-identifies-malware-ml-model-hosted-on-hugging-face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pr.org/2023/11/03/1210208164/new-tools-help-artists-fight-ai-by-directly-disrupting-the-systems" TargetMode="External"/></Relationships>
</file>

<file path=ppt/notesSlides/_rels/notes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justice.gov/opa/pr/texas-man-convicted-sabotaging-his-employers-computer-systems-and-deleting-data" TargetMode="External"/><Relationship Id="rId3" Type="http://schemas.openxmlformats.org/officeDocument/2006/relationships/hyperlink" Target="https://www.bloomberg.com/news/articles/2023-05-02/samsung-bans-chatgpt-and-other-generative-ai-use-by-staff-after-leak" TargetMode="External"/><Relationship Id="rId7" Type="http://schemas.openxmlformats.org/officeDocument/2006/relationships/hyperlink" Target="https://www.youtube.com/watch?v=IQJL3htsDyQ&amp;t=796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commonsensemedia.org/ai-ratings/social-ai-companions?gate=riskassessment" TargetMode="External"/><Relationship Id="rId5" Type="http://schemas.openxmlformats.org/officeDocument/2006/relationships/hyperlink" Target="https://www.americanbar.org/groups/business_law/resources/business-law-today/2024-september/common-issues-arise-ai-sanction-jurisprudence/" TargetMode="External"/><Relationship Id="rId4" Type="http://schemas.openxmlformats.org/officeDocument/2006/relationships/hyperlink" Target="https://www.cnbc.com/2023/06/22/judge-sanctions-lawyers-whose-ai-written-filing-contained-fake-citations.html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6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11963-A1F5-F68B-3105-F27F2284B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A82C8-DCE3-AA79-38B5-29A4E2D6B0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709544-0862-C794-65B4-909BA3A90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43AD7-6981-6D76-7D9C-444A422F62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95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11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18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63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Identity </a:t>
            </a:r>
            <a:r>
              <a:rPr lang="en-US" b="1" dirty="0" err="1"/>
              <a:t>Subeversion</a:t>
            </a:r>
            <a:endParaRPr lang="en-US" b="1" dirty="0"/>
          </a:p>
          <a:p>
            <a:r>
              <a:rPr lang="en-US" dirty="0">
                <a:hlinkClick r:id="rId3"/>
              </a:rPr>
              <a:t>https://www.404media.co/inside-the-underground-site-where-ai-neural-networks-churns-out-fake-ids-onlyfake/</a:t>
            </a:r>
          </a:p>
          <a:p>
            <a:r>
              <a:rPr lang="en-US" dirty="0">
                <a:hlinkClick r:id="rId3"/>
              </a:rPr>
              <a:t>https://therecord.media/north-korean-it-workers-seen-using-ai-recruitment-scams</a:t>
            </a:r>
            <a:endParaRPr lang="en-US" dirty="0"/>
          </a:p>
          <a:p>
            <a:r>
              <a:rPr lang="en-US" dirty="0">
                <a:hlinkClick r:id="rId4"/>
              </a:rPr>
              <a:t>https://unit42.paloaltonetworks.com/north-korean-synthetic-identity-creation/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Fraud</a:t>
            </a:r>
          </a:p>
          <a:p>
            <a:endParaRPr lang="en-US" dirty="0">
              <a:hlinkClick r:id="rId5"/>
            </a:endParaRPr>
          </a:p>
          <a:p>
            <a:r>
              <a:rPr lang="en-US" dirty="0">
                <a:hlinkClick r:id="rId5"/>
              </a:rPr>
              <a:t>https://www.cnn.com/2024/05/16/tech/arup-deepfake-scam-loss-hong-kong-intl-hnk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Likeness Appropriation</a:t>
            </a:r>
          </a:p>
          <a:p>
            <a:r>
              <a:rPr lang="en-US" dirty="0">
                <a:hlinkClick r:id="rId6"/>
              </a:rPr>
              <a:t>https://www.nsvrc.org/blogs/feminism/taylor-swift-and-dangers-deepfake-pornography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Disinformation</a:t>
            </a:r>
          </a:p>
          <a:p>
            <a:r>
              <a:rPr lang="en-US" dirty="0">
                <a:hlinkClick r:id="rId7"/>
              </a:rPr>
              <a:t>https://x.com/MattMetro/status/1846582216043974773/video/1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73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Cyber Attack Lifecycle</a:t>
            </a:r>
          </a:p>
          <a:p>
            <a:r>
              <a:rPr lang="en-US" dirty="0"/>
              <a:t>See, e.g., Google Cloud Feb 2025 Report, </a:t>
            </a:r>
            <a:r>
              <a:rPr lang="en-US" u="sng" dirty="0">
                <a:hlinkClick r:id="rId3"/>
              </a:rPr>
              <a:t>Adversarial Misuse of Generative AI</a:t>
            </a:r>
            <a:r>
              <a:rPr lang="en-US" dirty="0"/>
              <a:t>; OpenAI Feb 2025 Report, </a:t>
            </a:r>
            <a:r>
              <a:rPr lang="en-US" u="sng" dirty="0">
                <a:hlinkClick r:id="rId4"/>
              </a:rPr>
              <a:t>Disrupting Malicious Use of Our Models</a:t>
            </a:r>
            <a:r>
              <a:rPr lang="en-US" dirty="0"/>
              <a:t>, OpenAI Oct 2024 Report, </a:t>
            </a:r>
            <a:r>
              <a:rPr lang="en-US" u="sng" dirty="0">
                <a:hlinkClick r:id="rId5"/>
              </a:rPr>
              <a:t>Influence and Cyber Operations: An Update</a:t>
            </a:r>
            <a:endParaRPr lang="en-US" u="sng" dirty="0"/>
          </a:p>
          <a:p>
            <a:endParaRPr lang="en-US" u="sng" dirty="0"/>
          </a:p>
          <a:p>
            <a:r>
              <a:rPr lang="en-US" b="1" dirty="0"/>
              <a:t>DDoS</a:t>
            </a:r>
          </a:p>
          <a:p>
            <a:r>
              <a:rPr lang="en-US" u="sng" dirty="0">
                <a:hlinkClick r:id="rId6"/>
              </a:rPr>
              <a:t>https://www.scworld.com/perspective/how-ai-has-changed-the-ddos-industry</a:t>
            </a:r>
            <a:r>
              <a:rPr lang="en-US" u="sng" dirty="0"/>
              <a:t> </a:t>
            </a:r>
          </a:p>
          <a:p>
            <a:endParaRPr lang="en-US" u="sng" dirty="0"/>
          </a:p>
          <a:p>
            <a:r>
              <a:rPr lang="en-US" b="1" u="sng" dirty="0"/>
              <a:t>Physical Surveillance</a:t>
            </a:r>
            <a:endParaRPr lang="en-US" b="1" dirty="0"/>
          </a:p>
          <a:p>
            <a:r>
              <a:rPr lang="en-US" dirty="0">
                <a:hlinkClick r:id="rId7"/>
              </a:rPr>
              <a:t>https://www.the-independent.com/tech/ai-wifi-artificial-intelligence-privacy-b2268882.html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CBRN Research</a:t>
            </a:r>
          </a:p>
          <a:p>
            <a:r>
              <a:rPr lang="en-US" dirty="0">
                <a:hlinkClick r:id="rId8"/>
              </a:rPr>
              <a:t>https://www.rand.org/pubs/research_reports/RRA2990-1.html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687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Software Supply Chain Risks</a:t>
            </a:r>
          </a:p>
          <a:p>
            <a:r>
              <a:rPr lang="en-US" dirty="0">
                <a:hlinkClick r:id="rId3"/>
              </a:rPr>
              <a:t>https://www.reversinglabs.com/blog/rl-identifies-malware-ml-model-hosted-on-hugging-face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Well-intentioned Data Poisoning</a:t>
            </a:r>
          </a:p>
          <a:p>
            <a:r>
              <a:rPr lang="en-US" dirty="0">
                <a:hlinkClick r:id="rId4"/>
              </a:rPr>
              <a:t>https://www.npr.org/2023/11/03/1210208164/new-tools-help-artists-fight-ai-by-directly-disrupting-the-systems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02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74401"/>
          </a:xfrm>
        </p:spPr>
        <p:txBody>
          <a:bodyPr/>
          <a:lstStyle/>
          <a:p>
            <a:r>
              <a:rPr lang="en-US" sz="1000" b="1" dirty="0"/>
              <a:t>Inputs</a:t>
            </a:r>
          </a:p>
          <a:p>
            <a:endParaRPr lang="en-US" sz="1000" dirty="0"/>
          </a:p>
          <a:p>
            <a:r>
              <a:rPr lang="en-US" sz="1000" b="1" dirty="0"/>
              <a:t>Source Code Leak</a:t>
            </a:r>
          </a:p>
          <a:p>
            <a:r>
              <a:rPr lang="en-US" sz="1000" dirty="0">
                <a:hlinkClick r:id="rId3"/>
              </a:rPr>
              <a:t>https://www.bloomberg.com/news/articles/2023-05-02/samsung-bans-chatgpt-and-other-generative-ai-use-by-staff-after-leak</a:t>
            </a:r>
            <a:endParaRPr lang="en-US" sz="1000" dirty="0"/>
          </a:p>
          <a:p>
            <a:endParaRPr lang="en-US" sz="1000" dirty="0"/>
          </a:p>
          <a:p>
            <a:r>
              <a:rPr lang="en-US" sz="1000" b="1" dirty="0"/>
              <a:t>Outputs:</a:t>
            </a:r>
          </a:p>
          <a:p>
            <a:endParaRPr lang="en-US" sz="1000" dirty="0"/>
          </a:p>
          <a:p>
            <a:r>
              <a:rPr lang="en-US" sz="1000" b="1" dirty="0"/>
              <a:t>Legal Briefs</a:t>
            </a:r>
          </a:p>
          <a:p>
            <a:r>
              <a:rPr lang="en-US" sz="1000" dirty="0">
                <a:hlinkClick r:id="rId4"/>
              </a:rPr>
              <a:t>https://www.cnbc.com/2023/06/22/judge-sanctions-lawyers-whose-ai-written-filing-contained-fake-citations.html</a:t>
            </a:r>
            <a:endParaRPr lang="en-US" sz="1000" dirty="0"/>
          </a:p>
          <a:p>
            <a:endParaRPr lang="en-US" sz="1000" dirty="0"/>
          </a:p>
          <a:p>
            <a:r>
              <a:rPr lang="en-US" sz="1000" dirty="0">
                <a:hlinkClick r:id="rId5"/>
              </a:rPr>
              <a:t>https://www.americanbar.org/groups/business_law/resources/business-law-today/2024-september/common-issues-arise-ai-sanction-jurisprudence/</a:t>
            </a:r>
            <a:endParaRPr lang="en-US" sz="1000" dirty="0"/>
          </a:p>
          <a:p>
            <a:endParaRPr lang="en-US" sz="1000" dirty="0"/>
          </a:p>
          <a:p>
            <a:r>
              <a:rPr lang="en-US" sz="1000" b="1" dirty="0"/>
              <a:t>Impact on Vulnerable Populations</a:t>
            </a:r>
          </a:p>
          <a:p>
            <a:r>
              <a:rPr lang="en-US" sz="1000" dirty="0">
                <a:hlinkClick r:id="rId6"/>
              </a:rPr>
              <a:t>https://www.commonsensemedia.org/ai-ratings/social-ai-companions?gate=riskassessment</a:t>
            </a:r>
            <a:endParaRPr lang="en-US" sz="1000" dirty="0"/>
          </a:p>
          <a:p>
            <a:endParaRPr lang="en-US" sz="1000" dirty="0"/>
          </a:p>
          <a:p>
            <a:r>
              <a:rPr lang="en-US" sz="1000" b="1" dirty="0"/>
              <a:t>Autonomy</a:t>
            </a:r>
          </a:p>
          <a:p>
            <a:r>
              <a:rPr lang="en-US" sz="1000" dirty="0">
                <a:hlinkClick r:id="rId7"/>
              </a:rPr>
              <a:t>https://www.youtube.com/watch?v=IQJL3htsDyQ&amp;t=796s</a:t>
            </a:r>
            <a:endParaRPr lang="en-US" sz="1000" dirty="0"/>
          </a:p>
          <a:p>
            <a:r>
              <a:rPr lang="en-US" sz="1000" dirty="0"/>
              <a:t>Mar Rober Tesla testing video</a:t>
            </a:r>
          </a:p>
          <a:p>
            <a:endParaRPr lang="en-US" sz="1000" dirty="0"/>
          </a:p>
          <a:p>
            <a:r>
              <a:rPr lang="en-US" sz="1000" b="1" dirty="0"/>
              <a:t>Insider Risk (not directly on point, but larger issue is disgruntled workers abusing tech systems)</a:t>
            </a:r>
          </a:p>
          <a:p>
            <a:r>
              <a:rPr lang="en-US" sz="1000" dirty="0">
                <a:hlinkClick r:id="rId8"/>
              </a:rPr>
              <a:t>https://www.justice.gov/opa/pr/texas-man-convicted-sabotaging-his-employers-computer-systems-and-deleting-data</a:t>
            </a:r>
            <a:endParaRPr lang="en-US" sz="1000" dirty="0"/>
          </a:p>
          <a:p>
            <a:endParaRPr lang="en-US" sz="1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61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6F972-F2E9-8B49-A075-934B5E70BA8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7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175CCE-7D98-9A47-EB0A-E41BDF4A6E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558" r="9558"/>
          <a:stretch/>
        </p:blipFill>
        <p:spPr>
          <a:xfrm>
            <a:off x="1878294" y="1382812"/>
            <a:ext cx="8435411" cy="54751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10A38B-7721-703C-5A27-5D6803F59D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15392" y="2772180"/>
            <a:ext cx="6561214" cy="178510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500" spc="-15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6861AE-EEE5-A4C4-90EE-943F3AA4F8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78292" y="5458039"/>
            <a:ext cx="8435411" cy="714644"/>
          </a:xfrm>
        </p:spPr>
        <p:txBody>
          <a:bodyPr>
            <a:normAutofit/>
          </a:bodyPr>
          <a:lstStyle>
            <a:lvl1pPr marL="0" indent="0" algn="ctr">
              <a:buNone/>
              <a:defRPr sz="1600" b="1" i="0" spc="300">
                <a:solidFill>
                  <a:srgbClr val="A30134"/>
                </a:solidFill>
                <a:latin typeface="Poppins SemiBold" pitchFamily="2" charset="77"/>
                <a:cs typeface="Poppins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166FB1-2372-0B5D-E125-068F120C68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91" b="691"/>
          <a:stretch/>
        </p:blipFill>
        <p:spPr>
          <a:xfrm>
            <a:off x="5292057" y="592627"/>
            <a:ext cx="1607885" cy="1585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16149F-A17D-A5FE-F42D-6E7F1BE7F149}"/>
              </a:ext>
            </a:extLst>
          </p:cNvPr>
          <p:cNvSpPr/>
          <p:nvPr userDrawn="1"/>
        </p:nvSpPr>
        <p:spPr>
          <a:xfrm>
            <a:off x="11355184" y="0"/>
            <a:ext cx="836815" cy="839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4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5BBAEB-5D3B-78C5-1F05-21EC9CB5A29F}"/>
              </a:ext>
            </a:extLst>
          </p:cNvPr>
          <p:cNvSpPr/>
          <p:nvPr userDrawn="1"/>
        </p:nvSpPr>
        <p:spPr>
          <a:xfrm>
            <a:off x="0" y="0"/>
            <a:ext cx="12192000" cy="46574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0"/>
            <a:ext cx="12192000" cy="465745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948538-84B6-1A71-4CA2-8700D2AB9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7487" y="523278"/>
            <a:ext cx="6160353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002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D13047-176A-4CCE-AFDD-FA96040257A2}"/>
              </a:ext>
            </a:extLst>
          </p:cNvPr>
          <p:cNvSpPr/>
          <p:nvPr userDrawn="1"/>
        </p:nvSpPr>
        <p:spPr>
          <a:xfrm>
            <a:off x="5136023" y="871405"/>
            <a:ext cx="7056466" cy="52217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6267" y="871404"/>
            <a:ext cx="7055977" cy="522174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666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0">
            <a:extLst>
              <a:ext uri="{FF2B5EF4-FFF2-40B4-BE49-F238E27FC236}">
                <a16:creationId xmlns:a16="http://schemas.microsoft.com/office/drawing/2014/main" id="{3395CB18-F4F6-2DB6-2C43-C92CD39ACA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34115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24D716-556D-FC9B-93DD-5EB65E413BF6}"/>
              </a:ext>
            </a:extLst>
          </p:cNvPr>
          <p:cNvSpPr/>
          <p:nvPr userDrawn="1"/>
        </p:nvSpPr>
        <p:spPr>
          <a:xfrm>
            <a:off x="7875791" y="1736971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356B64-0479-7EE9-924D-531CC85574CD}"/>
              </a:ext>
            </a:extLst>
          </p:cNvPr>
          <p:cNvSpPr/>
          <p:nvPr userDrawn="1"/>
        </p:nvSpPr>
        <p:spPr>
          <a:xfrm>
            <a:off x="4774961" y="1728591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89F58-CF28-18EE-6B9A-85C1B6635926}"/>
              </a:ext>
            </a:extLst>
          </p:cNvPr>
          <p:cNvSpPr/>
          <p:nvPr userDrawn="1"/>
        </p:nvSpPr>
        <p:spPr>
          <a:xfrm>
            <a:off x="1616267" y="1728590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616268" y="1741338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774961" y="1736971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40BE69-117A-69AA-EBC4-D953DCE9FB68}"/>
              </a:ext>
            </a:extLst>
          </p:cNvPr>
          <p:cNvSpPr/>
          <p:nvPr userDrawn="1"/>
        </p:nvSpPr>
        <p:spPr>
          <a:xfrm>
            <a:off x="2599747" y="3886786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4E4C05-105C-6338-8182-0FA7A6B3483D}"/>
              </a:ext>
            </a:extLst>
          </p:cNvPr>
          <p:cNvSpPr/>
          <p:nvPr userDrawn="1"/>
        </p:nvSpPr>
        <p:spPr>
          <a:xfrm>
            <a:off x="5752386" y="3870071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AF5D6CC-74C8-1DE1-6DFA-0B6A4421704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875792" y="1736971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7B0D4F-D498-7BC8-658F-EF3BCD33F206}"/>
              </a:ext>
            </a:extLst>
          </p:cNvPr>
          <p:cNvSpPr/>
          <p:nvPr userDrawn="1"/>
        </p:nvSpPr>
        <p:spPr>
          <a:xfrm>
            <a:off x="8853218" y="3882419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41096"/>
            <a:ext cx="12192000" cy="68999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en-US" sz="36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6B31CA0-651D-E2BF-4EBA-E5691BD499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74127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8B9D85E-AB19-F339-DD2C-DF7F093814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74125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C0CBBC-0F08-E3FF-CFFA-CA2915AFA30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03146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934E05DD-D03A-BF36-BA3C-378716C3CA0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03144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63FC638-940E-B78B-DE34-46C18F5639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932163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F16A6D6-E474-50A9-5DB6-A9C027D94C6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32161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0852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89F58-CF28-18EE-6B9A-85C1B6635926}"/>
              </a:ext>
            </a:extLst>
          </p:cNvPr>
          <p:cNvSpPr/>
          <p:nvPr userDrawn="1"/>
        </p:nvSpPr>
        <p:spPr>
          <a:xfrm>
            <a:off x="1140780" y="2167434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40780" y="2175458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40BE69-117A-69AA-EBC4-D953DCE9FB68}"/>
              </a:ext>
            </a:extLst>
          </p:cNvPr>
          <p:cNvSpPr/>
          <p:nvPr userDrawn="1"/>
        </p:nvSpPr>
        <p:spPr>
          <a:xfrm>
            <a:off x="1921864" y="4020161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41096"/>
            <a:ext cx="12192000" cy="68999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en-US" sz="36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6B31CA0-651D-E2BF-4EBA-E5691BD499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40780" y="4766617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8B9D85E-AB19-F339-DD2C-DF7F093814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40778" y="5112624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DE20ED0-4A31-12EC-F794-51AFC9D0D39C}"/>
              </a:ext>
            </a:extLst>
          </p:cNvPr>
          <p:cNvSpPr/>
          <p:nvPr userDrawn="1"/>
        </p:nvSpPr>
        <p:spPr>
          <a:xfrm>
            <a:off x="3695277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F18724FF-8450-19CD-1AC7-563BE8FA13F0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3695277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5E30047-C461-59C3-663C-D0AA5FC7BBD4}"/>
              </a:ext>
            </a:extLst>
          </p:cNvPr>
          <p:cNvSpPr/>
          <p:nvPr userDrawn="1"/>
        </p:nvSpPr>
        <p:spPr>
          <a:xfrm>
            <a:off x="4476361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4F9E9DAC-8B99-C025-B898-5340E13CA1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95277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DFACC6C-7982-81BE-34E9-65AD89FC8F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695275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7FF1DD-CD60-4476-04EE-1A599164723D}"/>
              </a:ext>
            </a:extLst>
          </p:cNvPr>
          <p:cNvSpPr/>
          <p:nvPr userDrawn="1"/>
        </p:nvSpPr>
        <p:spPr>
          <a:xfrm>
            <a:off x="6249776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F0D5668E-FDAB-4CF4-0DE8-36BCA07E72A2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6249776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77257BE-4824-BEC3-C245-2BD0A5989BCF}"/>
              </a:ext>
            </a:extLst>
          </p:cNvPr>
          <p:cNvSpPr/>
          <p:nvPr userDrawn="1"/>
        </p:nvSpPr>
        <p:spPr>
          <a:xfrm>
            <a:off x="7030860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BAEDB051-A4BE-9604-D4C9-760C5DF03B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49776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C963A03-58FE-BF09-4D19-6F61DE13D7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49774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FA33B0-5333-5103-B25E-5A794918E58F}"/>
              </a:ext>
            </a:extLst>
          </p:cNvPr>
          <p:cNvSpPr/>
          <p:nvPr userDrawn="1"/>
        </p:nvSpPr>
        <p:spPr>
          <a:xfrm>
            <a:off x="8804272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246A3B90-092D-3F29-DA4B-A5522A46FA4C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8804272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09595FF-06BA-4243-CD9B-25D46AD3B594}"/>
              </a:ext>
            </a:extLst>
          </p:cNvPr>
          <p:cNvSpPr/>
          <p:nvPr userDrawn="1"/>
        </p:nvSpPr>
        <p:spPr>
          <a:xfrm>
            <a:off x="9585356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620BDE35-2A95-C8AE-AE78-5C3FCC3F07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04272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E0579043-51C6-7B5C-4EB9-725B94C5C39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804270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216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6981" y="3123043"/>
            <a:ext cx="3319531" cy="68999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lang="en-US" sz="44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DE20ED0-4A31-12EC-F794-51AFC9D0D39C}"/>
              </a:ext>
            </a:extLst>
          </p:cNvPr>
          <p:cNvSpPr/>
          <p:nvPr userDrawn="1"/>
        </p:nvSpPr>
        <p:spPr>
          <a:xfrm>
            <a:off x="4871840" y="819822"/>
            <a:ext cx="1706018" cy="16212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F18724FF-8450-19CD-1AC7-563BE8FA13F0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4871839" y="819822"/>
            <a:ext cx="1706018" cy="160689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4F9E9DAC-8B99-C025-B898-5340E13CA1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71840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DFACC6C-7982-81BE-34E9-65AD89FC8F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871838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7FF1DD-CD60-4476-04EE-1A599164723D}"/>
              </a:ext>
            </a:extLst>
          </p:cNvPr>
          <p:cNvSpPr/>
          <p:nvPr userDrawn="1"/>
        </p:nvSpPr>
        <p:spPr>
          <a:xfrm>
            <a:off x="7163389" y="819820"/>
            <a:ext cx="1706019" cy="1621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F0D5668E-FDAB-4CF4-0DE8-36BCA07E72A2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163390" y="819822"/>
            <a:ext cx="1706564" cy="160689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BAEDB051-A4BE-9604-D4C9-760C5DF03B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63390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C963A03-58FE-BF09-4D19-6F61DE13D7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63388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FA33B0-5333-5103-B25E-5A794918E58F}"/>
              </a:ext>
            </a:extLst>
          </p:cNvPr>
          <p:cNvSpPr/>
          <p:nvPr userDrawn="1"/>
        </p:nvSpPr>
        <p:spPr>
          <a:xfrm>
            <a:off x="9449661" y="805478"/>
            <a:ext cx="1706019" cy="1635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246A3B90-092D-3F29-DA4B-A5522A46FA4C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9449662" y="819820"/>
            <a:ext cx="1688003" cy="160689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620BDE35-2A95-C8AE-AE78-5C3FCC3F07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49662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E0579043-51C6-7B5C-4EB9-725B94C5C39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449660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4DEFB0-331F-7934-7408-4AAA800B355D}"/>
              </a:ext>
            </a:extLst>
          </p:cNvPr>
          <p:cNvSpPr/>
          <p:nvPr userDrawn="1"/>
        </p:nvSpPr>
        <p:spPr>
          <a:xfrm>
            <a:off x="4871840" y="3759801"/>
            <a:ext cx="1706018" cy="16212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E1E5879B-83D6-03DD-D46A-6FCA4A7F6753}"/>
              </a:ext>
            </a:extLst>
          </p:cNvPr>
          <p:cNvSpPr>
            <a:spLocks noGrp="1"/>
          </p:cNvSpPr>
          <p:nvPr>
            <p:ph type="pic" idx="33"/>
          </p:nvPr>
        </p:nvSpPr>
        <p:spPr>
          <a:xfrm>
            <a:off x="4871839" y="3759801"/>
            <a:ext cx="1706018" cy="160689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BC9460B2-4489-BD1E-E17B-B18002FE6AD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71840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1" name="Text Placeholder 12">
            <a:extLst>
              <a:ext uri="{FF2B5EF4-FFF2-40B4-BE49-F238E27FC236}">
                <a16:creationId xmlns:a16="http://schemas.microsoft.com/office/drawing/2014/main" id="{CFC9083C-8F78-2A60-4EE9-B386ED64C0C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871838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FD89868-FD98-F0D5-EA39-3BF79DBD5082}"/>
              </a:ext>
            </a:extLst>
          </p:cNvPr>
          <p:cNvSpPr/>
          <p:nvPr userDrawn="1"/>
        </p:nvSpPr>
        <p:spPr>
          <a:xfrm>
            <a:off x="7163389" y="3759799"/>
            <a:ext cx="1706019" cy="1621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10259BC4-4659-6BEB-F37E-C82D4DC26DE8}"/>
              </a:ext>
            </a:extLst>
          </p:cNvPr>
          <p:cNvSpPr>
            <a:spLocks noGrp="1"/>
          </p:cNvSpPr>
          <p:nvPr>
            <p:ph type="pic" idx="36"/>
          </p:nvPr>
        </p:nvSpPr>
        <p:spPr>
          <a:xfrm>
            <a:off x="7163390" y="3759801"/>
            <a:ext cx="1706564" cy="160689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A52C527B-5535-35BD-0840-B7E0D097F81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163390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5" name="Text Placeholder 12">
            <a:extLst>
              <a:ext uri="{FF2B5EF4-FFF2-40B4-BE49-F238E27FC236}">
                <a16:creationId xmlns:a16="http://schemas.microsoft.com/office/drawing/2014/main" id="{27A56115-94E5-F420-D38B-17F1E81846D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163388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2A57DB2-E1C7-3D55-2B35-A57A7138540C}"/>
              </a:ext>
            </a:extLst>
          </p:cNvPr>
          <p:cNvSpPr/>
          <p:nvPr userDrawn="1"/>
        </p:nvSpPr>
        <p:spPr>
          <a:xfrm>
            <a:off x="9449661" y="3745457"/>
            <a:ext cx="1706019" cy="1635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3FE22750-EFD5-AA81-2B1E-5D11B1857E52}"/>
              </a:ext>
            </a:extLst>
          </p:cNvPr>
          <p:cNvSpPr>
            <a:spLocks noGrp="1"/>
          </p:cNvSpPr>
          <p:nvPr>
            <p:ph type="pic" idx="39"/>
          </p:nvPr>
        </p:nvSpPr>
        <p:spPr>
          <a:xfrm>
            <a:off x="9449662" y="3759799"/>
            <a:ext cx="1688003" cy="160689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Text Placeholder 12">
            <a:extLst>
              <a:ext uri="{FF2B5EF4-FFF2-40B4-BE49-F238E27FC236}">
                <a16:creationId xmlns:a16="http://schemas.microsoft.com/office/drawing/2014/main" id="{AE37F22D-480E-CE08-A290-B8DEB3EF90A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49662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9" name="Text Placeholder 12">
            <a:extLst>
              <a:ext uri="{FF2B5EF4-FFF2-40B4-BE49-F238E27FC236}">
                <a16:creationId xmlns:a16="http://schemas.microsoft.com/office/drawing/2014/main" id="{96033B51-A0D5-D263-C3C2-89DB0CF5998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449660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0448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2BE99D-9988-E77E-91BF-F5BD3143A6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333" r="3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2D836DE-639C-820E-4496-C84AE859A8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78293" y="4412981"/>
            <a:ext cx="8435411" cy="40011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spc="300">
                <a:solidFill>
                  <a:srgbClr val="A30134"/>
                </a:solidFill>
                <a:latin typeface="Poppins SemiBold" pitchFamily="2" charset="77"/>
                <a:cs typeface="Poppins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D1B7B1-8B7F-F28C-34F1-222BD3A58E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8" y="2783205"/>
            <a:ext cx="10515600" cy="1325563"/>
          </a:xfrm>
        </p:spPr>
        <p:txBody>
          <a:bodyPr>
            <a:noAutofit/>
          </a:bodyPr>
          <a:lstStyle>
            <a:lvl1pPr algn="ctr"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1CF65-2970-4D3A-0645-F7ECB24865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91" b="691"/>
          <a:stretch/>
        </p:blipFill>
        <p:spPr>
          <a:xfrm>
            <a:off x="5292057" y="592627"/>
            <a:ext cx="1393223" cy="137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3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69C64994-CA81-7515-5CCF-F3F8BCB787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94796" y="687221"/>
            <a:ext cx="3810489" cy="24622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000" b="1" spc="300">
                <a:solidFill>
                  <a:srgbClr val="A30134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 dirty="0"/>
              <a:t>LOREM IPSUM DOLOR</a:t>
            </a:r>
          </a:p>
        </p:txBody>
      </p:sp>
      <p:sp>
        <p:nvSpPr>
          <p:cNvPr id="64" name="Text Placeholder 62">
            <a:extLst>
              <a:ext uri="{FF2B5EF4-FFF2-40B4-BE49-F238E27FC236}">
                <a16:creationId xmlns:a16="http://schemas.microsoft.com/office/drawing/2014/main" id="{080E5E76-8ACC-4197-30DD-EB0FDCA9B1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4796" y="945199"/>
            <a:ext cx="8811693" cy="51937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000" b="1" i="0" spc="0">
                <a:solidFill>
                  <a:schemeClr val="tx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</a:lstStyle>
          <a:p>
            <a:pPr lvl="0"/>
            <a:r>
              <a:rPr lang="en-US" dirty="0"/>
              <a:t>Lorem Ipsum Dolor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229E309C-C510-D0DC-3675-509756D715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70819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/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4214EA-B17B-93C1-2A64-8334B66616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673" y="968750"/>
            <a:ext cx="6199187" cy="1325563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2A49CE-657B-4F61-C066-4193FB347A06}"/>
              </a:ext>
            </a:extLst>
          </p:cNvPr>
          <p:cNvSpPr/>
          <p:nvPr userDrawn="1"/>
        </p:nvSpPr>
        <p:spPr>
          <a:xfrm>
            <a:off x="7520298" y="3912549"/>
            <a:ext cx="4671701" cy="2945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520297" y="3912549"/>
            <a:ext cx="4671703" cy="295653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6CABBC-AA27-B546-F0F3-87CAEC64CFA8}"/>
              </a:ext>
            </a:extLst>
          </p:cNvPr>
          <p:cNvSpPr/>
          <p:nvPr userDrawn="1"/>
        </p:nvSpPr>
        <p:spPr>
          <a:xfrm>
            <a:off x="7520299" y="0"/>
            <a:ext cx="4671701" cy="38370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0297" y="0"/>
            <a:ext cx="4671703" cy="383706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7BC10DC-BF58-F9A6-62EC-F0ACEC815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5673" y="2927350"/>
            <a:ext cx="6199187" cy="3746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rgbClr val="A30134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  <a:lvl2pPr marL="457200" indent="0">
              <a:buNone/>
              <a:defRPr sz="1600">
                <a:solidFill>
                  <a:srgbClr val="A30134"/>
                </a:solidFill>
              </a:defRPr>
            </a:lvl2pPr>
            <a:lvl3pPr marL="914400" indent="0">
              <a:buNone/>
              <a:defRPr sz="1600">
                <a:solidFill>
                  <a:srgbClr val="A30134"/>
                </a:solidFill>
              </a:defRPr>
            </a:lvl3pPr>
            <a:lvl4pPr marL="1371600" indent="0">
              <a:buNone/>
              <a:defRPr sz="1600">
                <a:solidFill>
                  <a:srgbClr val="A30134"/>
                </a:solidFill>
              </a:defRPr>
            </a:lvl4pPr>
            <a:lvl5pPr marL="1828800" indent="0">
              <a:buNone/>
              <a:defRPr sz="1600">
                <a:solidFill>
                  <a:srgbClr val="A30134"/>
                </a:solidFill>
              </a:defRPr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70561ED-191C-8490-695C-069E1FC441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74" y="3401568"/>
            <a:ext cx="6199188" cy="2877270"/>
          </a:xfrm>
        </p:spPr>
        <p:txBody>
          <a:bodyPr/>
          <a:lstStyle>
            <a:lvl1pPr>
              <a:defRPr baseline="0">
                <a:latin typeface="Roboto Slab" pitchFamily="2" charset="0"/>
                <a:ea typeface="Roboto Slab" pitchFamily="2" charset="0"/>
              </a:defRPr>
            </a:lvl1pPr>
          </a:lstStyle>
          <a:p>
            <a:pPr>
              <a:lnSpc>
                <a:spcPct val="175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exercitation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nisi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sunt in culpa qui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mollit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1087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Left/2 Pics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B6CC3-0B08-CFCD-3CB3-FAC1896632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672" y="997045"/>
            <a:ext cx="4157976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AMET.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A6AE1F-E644-1915-5CC7-32ED3F08BC10}"/>
              </a:ext>
            </a:extLst>
          </p:cNvPr>
          <p:cNvSpPr/>
          <p:nvPr userDrawn="1"/>
        </p:nvSpPr>
        <p:spPr>
          <a:xfrm>
            <a:off x="9131180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131180" y="0"/>
            <a:ext cx="306081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EDC358-311B-388D-14C2-7F5D29701FFF}"/>
              </a:ext>
            </a:extLst>
          </p:cNvPr>
          <p:cNvSpPr/>
          <p:nvPr userDrawn="1"/>
        </p:nvSpPr>
        <p:spPr>
          <a:xfrm>
            <a:off x="5978229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78229" y="-1"/>
            <a:ext cx="306081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7BC10DC-BF58-F9A6-62EC-F0ACEC815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5673" y="2560320"/>
            <a:ext cx="4157977" cy="3746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rgbClr val="A30134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  <a:lvl2pPr marL="457200" indent="0">
              <a:buNone/>
              <a:defRPr sz="1600">
                <a:solidFill>
                  <a:srgbClr val="A30134"/>
                </a:solidFill>
              </a:defRPr>
            </a:lvl2pPr>
            <a:lvl3pPr marL="914400" indent="0">
              <a:buNone/>
              <a:defRPr sz="1600">
                <a:solidFill>
                  <a:srgbClr val="A30134"/>
                </a:solidFill>
              </a:defRPr>
            </a:lvl3pPr>
            <a:lvl4pPr marL="1371600" indent="0">
              <a:buNone/>
              <a:defRPr sz="1600">
                <a:solidFill>
                  <a:srgbClr val="A30134"/>
                </a:solidFill>
              </a:defRPr>
            </a:lvl4pPr>
            <a:lvl5pPr marL="1828800" indent="0">
              <a:buNone/>
              <a:defRPr sz="1600">
                <a:solidFill>
                  <a:srgbClr val="A30134"/>
                </a:solidFill>
              </a:defRPr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70561ED-191C-8490-695C-069E1FC441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72" y="3035808"/>
            <a:ext cx="4157976" cy="2877270"/>
          </a:xfrm>
        </p:spPr>
        <p:txBody>
          <a:bodyPr/>
          <a:lstStyle/>
          <a:p>
            <a:pPr>
              <a:lnSpc>
                <a:spcPct val="175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exercitation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nisi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sunt in culpa qui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mollit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946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EAA3F-C8AC-CBCA-4A60-CE800F594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4788453"/>
            <a:ext cx="6940296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1A9FCF-AAB5-2D17-A1F7-15077B2D4C32}"/>
              </a:ext>
            </a:extLst>
          </p:cNvPr>
          <p:cNvSpPr/>
          <p:nvPr userDrawn="1"/>
        </p:nvSpPr>
        <p:spPr>
          <a:xfrm>
            <a:off x="0" y="0"/>
            <a:ext cx="3466742" cy="3947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A6AE1F-E644-1915-5CC7-32ED3F08BC10}"/>
              </a:ext>
            </a:extLst>
          </p:cNvPr>
          <p:cNvSpPr/>
          <p:nvPr userDrawn="1"/>
        </p:nvSpPr>
        <p:spPr>
          <a:xfrm>
            <a:off x="9131180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131180" y="0"/>
            <a:ext cx="3060819" cy="685799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3466742" cy="394711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89008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271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Left -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940C23-34B3-05D1-441D-6FE28EA8F15D}"/>
              </a:ext>
            </a:extLst>
          </p:cNvPr>
          <p:cNvSpPr/>
          <p:nvPr userDrawn="1"/>
        </p:nvSpPr>
        <p:spPr>
          <a:xfrm>
            <a:off x="1" y="3474720"/>
            <a:ext cx="4671701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717B09-DFA2-B777-A971-7D9A7C235218}"/>
              </a:ext>
            </a:extLst>
          </p:cNvPr>
          <p:cNvSpPr/>
          <p:nvPr userDrawn="1"/>
        </p:nvSpPr>
        <p:spPr>
          <a:xfrm>
            <a:off x="0" y="0"/>
            <a:ext cx="4671701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-5148"/>
            <a:ext cx="4671700" cy="338842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" y="3485726"/>
            <a:ext cx="4671700" cy="336712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5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43186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C54C80-0347-40EF-9879-0DD6EF23178B}"/>
              </a:ext>
            </a:extLst>
          </p:cNvPr>
          <p:cNvSpPr/>
          <p:nvPr userDrawn="1"/>
        </p:nvSpPr>
        <p:spPr>
          <a:xfrm>
            <a:off x="0" y="347472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C0A32C-D181-3FA5-4A99-4D016580C000}"/>
              </a:ext>
            </a:extLst>
          </p:cNvPr>
          <p:cNvSpPr/>
          <p:nvPr userDrawn="1"/>
        </p:nvSpPr>
        <p:spPr>
          <a:xfrm>
            <a:off x="-1" y="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99FA79-00EB-125D-13BF-557BFC458FD2}"/>
              </a:ext>
            </a:extLst>
          </p:cNvPr>
          <p:cNvSpPr/>
          <p:nvPr userDrawn="1"/>
        </p:nvSpPr>
        <p:spPr>
          <a:xfrm>
            <a:off x="2399944" y="347472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28C66-DBD3-9DF6-69B4-EC5C7341A18C}"/>
              </a:ext>
            </a:extLst>
          </p:cNvPr>
          <p:cNvSpPr/>
          <p:nvPr userDrawn="1"/>
        </p:nvSpPr>
        <p:spPr>
          <a:xfrm>
            <a:off x="2399943" y="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5148"/>
            <a:ext cx="2315909" cy="337298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-1" y="3479868"/>
            <a:ext cx="2315909" cy="337298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FD87B1-22BC-E03B-802A-4D02A2CBF5E2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399942" y="0"/>
            <a:ext cx="2329811" cy="338328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5748AE2-4C1D-8FF3-398B-0BE9108EBFF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2399942" y="3485726"/>
            <a:ext cx="2315909" cy="338328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4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0CA4A-C77E-4D1F-FB40-7AE40679E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35AC6-9C4E-C4FA-67E9-62FC56ABFAC5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8E8879E1-CAF8-A5CC-270F-CBFE3BD8A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587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55" r:id="rId12"/>
    <p:sldLayoutId id="2147483670" r:id="rId13"/>
    <p:sldLayoutId id="2147483671" r:id="rId14"/>
    <p:sldLayoutId id="2147483672" r:id="rId15"/>
    <p:sldLayoutId id="214748366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Rajdhani Semibold" panose="02000000000000000000" pitchFamily="2" charset="77"/>
          <a:ea typeface="+mj-ea"/>
          <a:cs typeface="Rajdhani Semibold" panose="02000000000000000000" pitchFamily="2" charset="77"/>
        </a:defRPr>
      </a:lvl1pPr>
    </p:titleStyle>
    <p:bodyStyle>
      <a:lvl1pPr marL="0" indent="0" algn="l" defTabSz="914400" rtl="0" eaLnBrk="1" latinLnBrk="0" hangingPunct="1">
        <a:lnSpc>
          <a:spcPct val="175000"/>
        </a:lnSpc>
        <a:spcBef>
          <a:spcPts val="10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1pPr>
      <a:lvl2pPr marL="4572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2pPr>
      <a:lvl3pPr marL="9144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3pPr>
      <a:lvl4pPr marL="13716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4pPr>
      <a:lvl5pPr marL="18288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1.png"/><Relationship Id="rId20" Type="http://schemas.openxmlformats.org/officeDocument/2006/relationships/image" Target="../media/image35.jpe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jpe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10" Type="http://schemas.openxmlformats.org/officeDocument/2006/relationships/image" Target="../media/image25.png"/><Relationship Id="rId19" Type="http://schemas.openxmlformats.org/officeDocument/2006/relationships/image" Target="../media/image34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tonymck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hyperlink" Target="https://www.linkedin.com/in/jmerrifield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5.jpg"/><Relationship Id="rId7" Type="http://schemas.openxmlformats.org/officeDocument/2006/relationships/hyperlink" Target="mailto:Bkatula@grf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adam.isles@chertoffgroup.com" TargetMode="External"/><Relationship Id="rId5" Type="http://schemas.openxmlformats.org/officeDocument/2006/relationships/hyperlink" Target="mailto:Paul.Edlund@microsoft.com" TargetMode="Externa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tlas.mitre.org/matrices/ATLA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src.nist.gov/publications/detail/white-paper/2023/03/08/adversarial-machine-learning-taxonomy-and-terminology/draf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B1C9C-4597-2338-580C-BD8AA7931E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393" y="4014216"/>
            <a:ext cx="6561214" cy="1785105"/>
          </a:xfrm>
        </p:spPr>
        <p:txBody>
          <a:bodyPr>
            <a:normAutofit fontScale="90000"/>
          </a:bodyPr>
          <a:lstStyle/>
          <a:p>
            <a:r>
              <a:rPr lang="en-US" dirty="0"/>
              <a:t>Security: How Has AI in the Wrong Hands Affected Operations and What We Are Doing About It?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1D39D5-62F3-49AE-97D3-A698E19AB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852" y="2486462"/>
            <a:ext cx="8435411" cy="714644"/>
          </a:xfrm>
        </p:spPr>
        <p:txBody>
          <a:bodyPr/>
          <a:lstStyle/>
          <a:p>
            <a:r>
              <a:rPr lang="en-US" dirty="0"/>
              <a:t>G200 Session 4:</a:t>
            </a:r>
          </a:p>
        </p:txBody>
      </p:sp>
    </p:spTree>
    <p:extLst>
      <p:ext uri="{BB962C8B-B14F-4D97-AF65-F5344CB8AC3E}">
        <p14:creationId xmlns:p14="http://schemas.microsoft.com/office/powerpoint/2010/main" val="3869711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5622EA-CBBB-E309-46F3-368E79320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88142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C7B7D-D5D5-E67A-98FC-FB9196900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E0ACBB3-E4BE-619C-3724-8E1DABFF7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730" y="3899661"/>
            <a:ext cx="695325" cy="46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8" descr="Our Insignia">
            <a:extLst>
              <a:ext uri="{FF2B5EF4-FFF2-40B4-BE49-F238E27FC236}">
                <a16:creationId xmlns:a16="http://schemas.microsoft.com/office/drawing/2014/main" id="{E0381B54-C36C-9335-DA96-56FD4E3C7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076" y="2103346"/>
            <a:ext cx="525054" cy="52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33DCB5D-7B5A-2F2C-C055-547CFB905156}"/>
              </a:ext>
            </a:extLst>
          </p:cNvPr>
          <p:cNvSpPr txBox="1">
            <a:spLocks/>
          </p:cNvSpPr>
          <p:nvPr/>
        </p:nvSpPr>
        <p:spPr>
          <a:xfrm>
            <a:off x="163129" y="161253"/>
            <a:ext cx="11791526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Lato" panose="020F050202020403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jdhani Semibold" panose="020B0604020202020204" charset="0"/>
                <a:cs typeface="Rajdhani Semibold" panose="020B0604020202020204" charset="0"/>
              </a:rPr>
              <a:t>Historical Timeline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ajdhani Semibold" panose="020B0604020202020204" charset="0"/>
              <a:cs typeface="Rajdhani Semibold" panose="020B0604020202020204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D45100-F5F2-275F-C3B0-A6E49CCDE1DB}"/>
              </a:ext>
            </a:extLst>
          </p:cNvPr>
          <p:cNvCxnSpPr>
            <a:cxnSpLocks/>
          </p:cNvCxnSpPr>
          <p:nvPr/>
        </p:nvCxnSpPr>
        <p:spPr>
          <a:xfrm>
            <a:off x="510310" y="3581270"/>
            <a:ext cx="10660198" cy="0"/>
          </a:xfrm>
          <a:prstGeom prst="straightConnector1">
            <a:avLst/>
          </a:prstGeom>
          <a:noFill/>
          <a:ln w="635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6" name="Picture 4" descr="Lawrence Berkeley National Laboratory Logo | U.S. Geological Survey">
            <a:extLst>
              <a:ext uri="{FF2B5EF4-FFF2-40B4-BE49-F238E27FC236}">
                <a16:creationId xmlns:a16="http://schemas.microsoft.com/office/drawing/2014/main" id="{F9F3AFED-7C49-100D-1091-4E5440C30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74" y="1860546"/>
            <a:ext cx="912570" cy="91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360+ Iran Logo Stock Illustrations, Royalty-Free Vector Graphics &amp; Clip Art  - iStock | Smoking pipe, Nice pipe, Many passports">
            <a:extLst>
              <a:ext uri="{FF2B5EF4-FFF2-40B4-BE49-F238E27FC236}">
                <a16:creationId xmlns:a16="http://schemas.microsoft.com/office/drawing/2014/main" id="{E4217435-2771-F9D2-00AA-7D3305E61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093" y="4118265"/>
            <a:ext cx="1120381" cy="112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>
            <a:extLst>
              <a:ext uri="{FF2B5EF4-FFF2-40B4-BE49-F238E27FC236}">
                <a16:creationId xmlns:a16="http://schemas.microsoft.com/office/drawing/2014/main" id="{39A29335-3F21-EF9C-1D4A-60EBF146C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675" y="4216210"/>
            <a:ext cx="1316180" cy="73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C19E7FE-263B-C645-0A0C-8E04B5F65515}"/>
              </a:ext>
            </a:extLst>
          </p:cNvPr>
          <p:cNvCxnSpPr/>
          <p:nvPr/>
        </p:nvCxnSpPr>
        <p:spPr>
          <a:xfrm>
            <a:off x="778165" y="3398498"/>
            <a:ext cx="0" cy="33979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2B088D3-16BD-44FB-9EE5-7E1D5558C614}"/>
              </a:ext>
            </a:extLst>
          </p:cNvPr>
          <p:cNvSpPr txBox="1"/>
          <p:nvPr/>
        </p:nvSpPr>
        <p:spPr>
          <a:xfrm>
            <a:off x="441038" y="3879204"/>
            <a:ext cx="67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1980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34A109-2366-5560-E2FB-1AED0A448EE8}"/>
              </a:ext>
            </a:extLst>
          </p:cNvPr>
          <p:cNvCxnSpPr/>
          <p:nvPr/>
        </p:nvCxnSpPr>
        <p:spPr>
          <a:xfrm>
            <a:off x="3156532" y="3366172"/>
            <a:ext cx="0" cy="33979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62F2768-4C63-5E52-368F-6ED1A67BB1D4}"/>
              </a:ext>
            </a:extLst>
          </p:cNvPr>
          <p:cNvSpPr txBox="1"/>
          <p:nvPr/>
        </p:nvSpPr>
        <p:spPr>
          <a:xfrm>
            <a:off x="2819405" y="3846878"/>
            <a:ext cx="67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1990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305C32-876F-2A83-DD20-9D367E33AD96}"/>
              </a:ext>
            </a:extLst>
          </p:cNvPr>
          <p:cNvCxnSpPr/>
          <p:nvPr/>
        </p:nvCxnSpPr>
        <p:spPr>
          <a:xfrm>
            <a:off x="5424057" y="3352319"/>
            <a:ext cx="0" cy="33979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55C2E6A-C777-73B6-0E04-78BE4A039E65}"/>
              </a:ext>
            </a:extLst>
          </p:cNvPr>
          <p:cNvSpPr txBox="1"/>
          <p:nvPr/>
        </p:nvSpPr>
        <p:spPr>
          <a:xfrm>
            <a:off x="5086930" y="3833025"/>
            <a:ext cx="67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2000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AE90D6-0976-60B1-8A82-F749F8587013}"/>
              </a:ext>
            </a:extLst>
          </p:cNvPr>
          <p:cNvCxnSpPr/>
          <p:nvPr/>
        </p:nvCxnSpPr>
        <p:spPr>
          <a:xfrm>
            <a:off x="7599221" y="3356938"/>
            <a:ext cx="0" cy="33979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F66DCE5-2BC2-1F40-F803-3AEACD7B6905}"/>
              </a:ext>
            </a:extLst>
          </p:cNvPr>
          <p:cNvSpPr txBox="1"/>
          <p:nvPr/>
        </p:nvSpPr>
        <p:spPr>
          <a:xfrm>
            <a:off x="7262094" y="3837644"/>
            <a:ext cx="67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2010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9AFBA50-9BB0-A348-56C8-0313EE710794}"/>
              </a:ext>
            </a:extLst>
          </p:cNvPr>
          <p:cNvCxnSpPr/>
          <p:nvPr/>
        </p:nvCxnSpPr>
        <p:spPr>
          <a:xfrm>
            <a:off x="9682021" y="3352321"/>
            <a:ext cx="0" cy="339790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6613F5F-168A-9338-383B-FCD6ABD76124}"/>
              </a:ext>
            </a:extLst>
          </p:cNvPr>
          <p:cNvSpPr txBox="1"/>
          <p:nvPr/>
        </p:nvSpPr>
        <p:spPr>
          <a:xfrm>
            <a:off x="9344894" y="3833027"/>
            <a:ext cx="67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2020</a:t>
            </a:r>
          </a:p>
        </p:txBody>
      </p:sp>
      <p:pic>
        <p:nvPicPr>
          <p:cNvPr id="35" name="Picture 14" descr="Heartland Payment Systems Review | Expert Market">
            <a:extLst>
              <a:ext uri="{FF2B5EF4-FFF2-40B4-BE49-F238E27FC236}">
                <a16:creationId xmlns:a16="http://schemas.microsoft.com/office/drawing/2014/main" id="{AFE9B38E-81DE-2F6D-9AA5-9D4C2A056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123" y="2813524"/>
            <a:ext cx="933941" cy="52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>
            <a:extLst>
              <a:ext uri="{FF2B5EF4-FFF2-40B4-BE49-F238E27FC236}">
                <a16:creationId xmlns:a16="http://schemas.microsoft.com/office/drawing/2014/main" id="{C965DDD1-0E28-D9B3-142A-D52D0792A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068" y="2340763"/>
            <a:ext cx="427731" cy="56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8" descr="Maersk logo and symbol, meaning, history, PNG">
            <a:extLst>
              <a:ext uri="{FF2B5EF4-FFF2-40B4-BE49-F238E27FC236}">
                <a16:creationId xmlns:a16="http://schemas.microsoft.com/office/drawing/2014/main" id="{A9B03349-970D-6764-A49F-67DF66A77E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9" b="30934"/>
          <a:stretch/>
        </p:blipFill>
        <p:spPr bwMode="auto">
          <a:xfrm>
            <a:off x="8475013" y="4576006"/>
            <a:ext cx="1043128" cy="27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0">
            <a:extLst>
              <a:ext uri="{FF2B5EF4-FFF2-40B4-BE49-F238E27FC236}">
                <a16:creationId xmlns:a16="http://schemas.microsoft.com/office/drawing/2014/main" id="{B65031BD-27AE-0C9B-3AC3-E4D58CE1B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494" y="4937692"/>
            <a:ext cx="1057421" cy="3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>
            <a:extLst>
              <a:ext uri="{FF2B5EF4-FFF2-40B4-BE49-F238E27FC236}">
                <a16:creationId xmlns:a16="http://schemas.microsoft.com/office/drawing/2014/main" id="{5BDC7D3D-FFA2-76D3-71C4-115AD7769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866" y="3014445"/>
            <a:ext cx="933941" cy="18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6" descr="Yes, we unveiled our brand new logo today, but that's not all">
            <a:extLst>
              <a:ext uri="{FF2B5EF4-FFF2-40B4-BE49-F238E27FC236}">
                <a16:creationId xmlns:a16="http://schemas.microsoft.com/office/drawing/2014/main" id="{9CEFA867-0CAD-902F-3134-ACF2B853E1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8" b="27736"/>
          <a:stretch/>
        </p:blipFill>
        <p:spPr bwMode="auto">
          <a:xfrm>
            <a:off x="7026446" y="2073922"/>
            <a:ext cx="813263" cy="21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8">
            <a:extLst>
              <a:ext uri="{FF2B5EF4-FFF2-40B4-BE49-F238E27FC236}">
                <a16:creationId xmlns:a16="http://schemas.microsoft.com/office/drawing/2014/main" id="{D4314EDC-4D77-B2B1-8781-C54709EDF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344" y="3732205"/>
            <a:ext cx="779729" cy="13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0" descr="United States Office of Personnel Management - Wikipedia">
            <a:extLst>
              <a:ext uri="{FF2B5EF4-FFF2-40B4-BE49-F238E27FC236}">
                <a16:creationId xmlns:a16="http://schemas.microsoft.com/office/drawing/2014/main" id="{30066D5D-16F6-FFCA-5562-2C774FA12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001" y="1310632"/>
            <a:ext cx="521708" cy="52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4">
            <a:extLst>
              <a:ext uri="{FF2B5EF4-FFF2-40B4-BE49-F238E27FC236}">
                <a16:creationId xmlns:a16="http://schemas.microsoft.com/office/drawing/2014/main" id="{932F8DCD-6DDC-1CD5-B026-CAE73E5A8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446" y="1459813"/>
            <a:ext cx="1045872" cy="28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75BC6903-89D4-79BD-02DF-EC48E422B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793" y="1630672"/>
            <a:ext cx="1188028" cy="26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9959D12-3BE9-AADF-3812-765B537FBD58}"/>
              </a:ext>
            </a:extLst>
          </p:cNvPr>
          <p:cNvSpPr txBox="1"/>
          <p:nvPr/>
        </p:nvSpPr>
        <p:spPr>
          <a:xfrm>
            <a:off x="4570607" y="6028904"/>
            <a:ext cx="100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PDD-63</a:t>
            </a:r>
          </a:p>
        </p:txBody>
      </p:sp>
      <p:pic>
        <p:nvPicPr>
          <p:cNvPr id="48" name="Picture 36">
            <a:extLst>
              <a:ext uri="{FF2B5EF4-FFF2-40B4-BE49-F238E27FC236}">
                <a16:creationId xmlns:a16="http://schemas.microsoft.com/office/drawing/2014/main" id="{97E4539B-FD91-CAAC-201A-E4E65BC8D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88" y="5468661"/>
            <a:ext cx="816268" cy="5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AF2B710-098B-C93C-EA6F-990F7501EE0C}"/>
              </a:ext>
            </a:extLst>
          </p:cNvPr>
          <p:cNvSpPr txBox="1"/>
          <p:nvPr/>
        </p:nvSpPr>
        <p:spPr>
          <a:xfrm>
            <a:off x="6117697" y="6024284"/>
            <a:ext cx="100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CNCI</a:t>
            </a:r>
          </a:p>
        </p:txBody>
      </p:sp>
      <p:pic>
        <p:nvPicPr>
          <p:cNvPr id="50" name="Picture 36">
            <a:extLst>
              <a:ext uri="{FF2B5EF4-FFF2-40B4-BE49-F238E27FC236}">
                <a16:creationId xmlns:a16="http://schemas.microsoft.com/office/drawing/2014/main" id="{7B0C2AA1-49DA-30D8-6FC8-1B947F3EF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178" y="5464041"/>
            <a:ext cx="816268" cy="5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F407606-6046-5B96-B41E-32308C2F704F}"/>
              </a:ext>
            </a:extLst>
          </p:cNvPr>
          <p:cNvSpPr txBox="1"/>
          <p:nvPr/>
        </p:nvSpPr>
        <p:spPr>
          <a:xfrm>
            <a:off x="7633387" y="6060092"/>
            <a:ext cx="11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EO 13636</a:t>
            </a:r>
          </a:p>
        </p:txBody>
      </p:sp>
      <p:pic>
        <p:nvPicPr>
          <p:cNvPr id="52" name="Picture 36">
            <a:extLst>
              <a:ext uri="{FF2B5EF4-FFF2-40B4-BE49-F238E27FC236}">
                <a16:creationId xmlns:a16="http://schemas.microsoft.com/office/drawing/2014/main" id="{96805B9E-91FB-383B-2DDA-B41E842D4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019" y="5473280"/>
            <a:ext cx="816268" cy="5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A2A4C10C-B07B-29FD-D434-B1D9697E3501}"/>
              </a:ext>
            </a:extLst>
          </p:cNvPr>
          <p:cNvSpPr txBox="1"/>
          <p:nvPr/>
        </p:nvSpPr>
        <p:spPr>
          <a:xfrm>
            <a:off x="9272839" y="6046238"/>
            <a:ext cx="11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EO 14028</a:t>
            </a:r>
          </a:p>
        </p:txBody>
      </p:sp>
      <p:pic>
        <p:nvPicPr>
          <p:cNvPr id="54" name="Picture 36">
            <a:extLst>
              <a:ext uri="{FF2B5EF4-FFF2-40B4-BE49-F238E27FC236}">
                <a16:creationId xmlns:a16="http://schemas.microsoft.com/office/drawing/2014/main" id="{6B1FC03D-C6AF-6F3E-DA12-79B1359A1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471" y="5459426"/>
            <a:ext cx="816268" cy="5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2F1BC887-32E7-3D67-A360-4921A9518E17}"/>
              </a:ext>
            </a:extLst>
          </p:cNvPr>
          <p:cNvSpPr txBox="1"/>
          <p:nvPr/>
        </p:nvSpPr>
        <p:spPr>
          <a:xfrm>
            <a:off x="938775" y="718003"/>
            <a:ext cx="1917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Int’l Business Process Outsourcing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3FA1C3-ECED-EC05-B96D-5AD7DBBDA5CD}"/>
              </a:ext>
            </a:extLst>
          </p:cNvPr>
          <p:cNvSpPr txBox="1"/>
          <p:nvPr/>
        </p:nvSpPr>
        <p:spPr>
          <a:xfrm>
            <a:off x="10264223" y="718003"/>
            <a:ext cx="124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ChatGBT</a:t>
            </a:r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 4.0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DF44372-A3AB-52D2-F318-2D4935192349}"/>
              </a:ext>
            </a:extLst>
          </p:cNvPr>
          <p:cNvSpPr txBox="1"/>
          <p:nvPr/>
        </p:nvSpPr>
        <p:spPr>
          <a:xfrm>
            <a:off x="9006035" y="718003"/>
            <a:ext cx="826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COVID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E18E925-DF2D-4D08-BB3E-FD45090C759A}"/>
              </a:ext>
            </a:extLst>
          </p:cNvPr>
          <p:cNvSpPr txBox="1"/>
          <p:nvPr/>
        </p:nvSpPr>
        <p:spPr>
          <a:xfrm>
            <a:off x="5092582" y="718003"/>
            <a:ext cx="826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Y2K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7EE092D-0DE0-0F0A-4F90-2C01F5BE6295}"/>
              </a:ext>
            </a:extLst>
          </p:cNvPr>
          <p:cNvCxnSpPr/>
          <p:nvPr/>
        </p:nvCxnSpPr>
        <p:spPr>
          <a:xfrm>
            <a:off x="441038" y="1241223"/>
            <a:ext cx="1097741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279E634-DEC3-3C69-37B3-FAC2EBB8B257}"/>
              </a:ext>
            </a:extLst>
          </p:cNvPr>
          <p:cNvCxnSpPr/>
          <p:nvPr/>
        </p:nvCxnSpPr>
        <p:spPr>
          <a:xfrm>
            <a:off x="436420" y="5365271"/>
            <a:ext cx="1097741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32C76FA1-9E59-DF58-17B0-F728CDE90C68}"/>
              </a:ext>
            </a:extLst>
          </p:cNvPr>
          <p:cNvSpPr txBox="1"/>
          <p:nvPr/>
        </p:nvSpPr>
        <p:spPr>
          <a:xfrm>
            <a:off x="2853681" y="733068"/>
            <a:ext cx="1056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AOL email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C244800-69F4-6045-1B95-594541F60482}"/>
              </a:ext>
            </a:extLst>
          </p:cNvPr>
          <p:cNvSpPr txBox="1"/>
          <p:nvPr/>
        </p:nvSpPr>
        <p:spPr>
          <a:xfrm>
            <a:off x="3156531" y="950120"/>
            <a:ext cx="19175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Netscape Browser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7D0B420-9765-AA97-A434-9B341272B5F9}"/>
              </a:ext>
            </a:extLst>
          </p:cNvPr>
          <p:cNvSpPr txBox="1"/>
          <p:nvPr/>
        </p:nvSpPr>
        <p:spPr>
          <a:xfrm>
            <a:off x="5810920" y="948889"/>
            <a:ext cx="826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AWS</a:t>
            </a:r>
          </a:p>
        </p:txBody>
      </p:sp>
      <p:pic>
        <p:nvPicPr>
          <p:cNvPr id="67" name="Picture 40" descr="Dyn (company) - Wikipedia">
            <a:extLst>
              <a:ext uri="{FF2B5EF4-FFF2-40B4-BE49-F238E27FC236}">
                <a16:creationId xmlns:a16="http://schemas.microsoft.com/office/drawing/2014/main" id="{FDC51FA1-6AF3-E581-7EBE-3DFEA14CF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321" y="4310704"/>
            <a:ext cx="674253" cy="27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Department of Justice | Homepage | United States Department of Justice">
            <a:extLst>
              <a:ext uri="{FF2B5EF4-FFF2-40B4-BE49-F238E27FC236}">
                <a16:creationId xmlns:a16="http://schemas.microsoft.com/office/drawing/2014/main" id="{A71FE4BD-07B7-E954-97B4-3599D9A95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84" y="5437199"/>
            <a:ext cx="556111" cy="55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A1C046A5-E188-2C7B-8834-A6387A4C93D5}"/>
              </a:ext>
            </a:extLst>
          </p:cNvPr>
          <p:cNvSpPr txBox="1"/>
          <p:nvPr/>
        </p:nvSpPr>
        <p:spPr>
          <a:xfrm>
            <a:off x="1435774" y="6051994"/>
            <a:ext cx="100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CFAA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08398C-FC0B-235D-80FB-6B5C5A06A814}"/>
              </a:ext>
            </a:extLst>
          </p:cNvPr>
          <p:cNvSpPr txBox="1"/>
          <p:nvPr/>
        </p:nvSpPr>
        <p:spPr>
          <a:xfrm>
            <a:off x="1897561" y="2990153"/>
            <a:ext cx="116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Morris Worm</a:t>
            </a:r>
          </a:p>
        </p:txBody>
      </p:sp>
      <p:pic>
        <p:nvPicPr>
          <p:cNvPr id="71" name="Picture 2" descr="Citibank(94) logo, Vector Logo of Citibank(94) brand free download (eps,  ai, png, cdr) formats">
            <a:extLst>
              <a:ext uri="{FF2B5EF4-FFF2-40B4-BE49-F238E27FC236}">
                <a16:creationId xmlns:a16="http://schemas.microsoft.com/office/drawing/2014/main" id="{49DD4AFF-DDDF-3B0F-5934-5719A26451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7" b="36029"/>
          <a:stretch/>
        </p:blipFill>
        <p:spPr bwMode="auto">
          <a:xfrm>
            <a:off x="3775435" y="2245928"/>
            <a:ext cx="913512" cy="26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6">
            <a:extLst>
              <a:ext uri="{FF2B5EF4-FFF2-40B4-BE49-F238E27FC236}">
                <a16:creationId xmlns:a16="http://schemas.microsoft.com/office/drawing/2014/main" id="{3874C990-CC4D-23AF-9180-E9603C469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186" y="2606991"/>
            <a:ext cx="621294" cy="62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8">
            <a:extLst>
              <a:ext uri="{FF2B5EF4-FFF2-40B4-BE49-F238E27FC236}">
                <a16:creationId xmlns:a16="http://schemas.microsoft.com/office/drawing/2014/main" id="{78B80F88-7536-0C72-71A7-7DDAFE486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010" y="4183860"/>
            <a:ext cx="674253" cy="41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6938DC3-B3FC-2D22-36B9-7F4B7DB51D1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839709" y="1779104"/>
            <a:ext cx="477113" cy="477113"/>
          </a:xfrm>
          <a:prstGeom prst="rect">
            <a:avLst/>
          </a:prstGeom>
        </p:spPr>
      </p:pic>
      <p:pic>
        <p:nvPicPr>
          <p:cNvPr id="75" name="Picture 74" descr="International Workshop on Dynamical Decoupling (IWODD)">
            <a:extLst>
              <a:ext uri="{FF2B5EF4-FFF2-40B4-BE49-F238E27FC236}">
                <a16:creationId xmlns:a16="http://schemas.microsoft.com/office/drawing/2014/main" id="{4A057BFA-749B-3C8B-4167-22239580B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110" y="5568331"/>
            <a:ext cx="920704" cy="31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8C00E326-B9B0-D348-3FFF-A27D200F2060}"/>
              </a:ext>
            </a:extLst>
          </p:cNvPr>
          <p:cNvSpPr txBox="1"/>
          <p:nvPr/>
        </p:nvSpPr>
        <p:spPr>
          <a:xfrm>
            <a:off x="3532377" y="6024284"/>
            <a:ext cx="11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SP 800-12</a:t>
            </a:r>
          </a:p>
        </p:txBody>
      </p:sp>
      <p:pic>
        <p:nvPicPr>
          <p:cNvPr id="79" name="Picture 36">
            <a:extLst>
              <a:ext uri="{FF2B5EF4-FFF2-40B4-BE49-F238E27FC236}">
                <a16:creationId xmlns:a16="http://schemas.microsoft.com/office/drawing/2014/main" id="{5771FD98-3ED2-0DDB-820E-5573C7980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300" y="5469724"/>
            <a:ext cx="816268" cy="5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F5199819-9B96-8438-BB10-8F2FF9C0E630}"/>
              </a:ext>
            </a:extLst>
          </p:cNvPr>
          <p:cNvSpPr txBox="1"/>
          <p:nvPr/>
        </p:nvSpPr>
        <p:spPr>
          <a:xfrm>
            <a:off x="10524994" y="6050354"/>
            <a:ext cx="1120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EO 14306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FAB90EFE-5C46-CEEB-B459-CA3EE877491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433468" y="2940843"/>
            <a:ext cx="682085" cy="34249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827BA6-1B02-40E6-6521-764432518D7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470165" y="2485200"/>
            <a:ext cx="757261" cy="277772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733976F2-A3E6-AB05-E03F-C101E48A345A}"/>
              </a:ext>
            </a:extLst>
          </p:cNvPr>
          <p:cNvSpPr txBox="1"/>
          <p:nvPr/>
        </p:nvSpPr>
        <p:spPr>
          <a:xfrm>
            <a:off x="10626687" y="969256"/>
            <a:ext cx="124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prstClr val="black"/>
                </a:solidFill>
                <a:latin typeface="Rajdhani Semibold" panose="020B0604020202020204" charset="0"/>
                <a:cs typeface="Rajdhani Semibold" panose="020B0604020202020204" charset="0"/>
              </a:rPr>
              <a:t>OpenAI o3</a:t>
            </a: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28132D12-049E-74E1-4A3F-C636380BD85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515609" y="2111280"/>
            <a:ext cx="1094397" cy="29264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1279F43F-8562-014E-961B-793B79213F1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775766" y="2135778"/>
            <a:ext cx="504859" cy="52505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CC830A5F-D1EE-D6F9-FD99-D2E8098FE57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455524" y="2709595"/>
            <a:ext cx="984560" cy="23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52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85DFC-76ED-1B36-C5C3-5A59CC269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DFD43-2882-DF4C-16A4-DAD1A5E4E5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391" y="1202106"/>
            <a:ext cx="6561214" cy="1785105"/>
          </a:xfrm>
        </p:spPr>
        <p:txBody>
          <a:bodyPr>
            <a:normAutofit/>
          </a:bodyPr>
          <a:lstStyle/>
          <a:p>
            <a:r>
              <a:rPr lang="en-US" sz="5400" dirty="0"/>
              <a:t>Moderators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9EF9C0-EA3E-74FC-F30C-7A031E4948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1296" y="5042214"/>
            <a:ext cx="8535708" cy="714644"/>
          </a:xfrm>
        </p:spPr>
        <p:txBody>
          <a:bodyPr>
            <a:noAutofit/>
          </a:bodyPr>
          <a:lstStyle/>
          <a:p>
            <a:r>
              <a:rPr lang="en-US" sz="155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Tony McKenna</a:t>
            </a:r>
            <a:r>
              <a:rPr lang="en-US" sz="1550" dirty="0"/>
              <a:t>, Director of IT and Change, Howard Kennedy LLP </a:t>
            </a:r>
            <a:br>
              <a:rPr lang="en-US" sz="1550" dirty="0"/>
            </a:br>
            <a:r>
              <a:rPr lang="en-US" sz="155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Jim Merrifield</a:t>
            </a:r>
            <a:r>
              <a:rPr lang="en-US" sz="1550" dirty="0"/>
              <a:t>, Director of Information Governance &amp; Business, Intake, Robinson &amp; Cole LLP </a:t>
            </a:r>
          </a:p>
          <a:p>
            <a:endParaRPr lang="en-US" sz="155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220A95-EC85-4DDA-ED43-66441D824CD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55595" y="2987211"/>
            <a:ext cx="1974738" cy="1974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0AE39B-F866-4ACE-8371-B788F26576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02620" y="2987211"/>
            <a:ext cx="1974738" cy="1974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765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2D8C9A-ADA6-28B6-55C2-FA5A7B9938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Placeholder 2" descr="A person wearing glasses and a black jacket&#10;&#10;AI-generated content may be incorrect.">
            <a:extLst>
              <a:ext uri="{FF2B5EF4-FFF2-40B4-BE49-F238E27FC236}">
                <a16:creationId xmlns:a16="http://schemas.microsoft.com/office/drawing/2014/main" id="{1BB41156-6E50-DDAC-2677-08AFB7F53C1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885" b="2885"/>
          <a:stretch>
            <a:fillRect/>
          </a:stretch>
        </p:blipFill>
        <p:spPr/>
      </p:pic>
      <p:pic>
        <p:nvPicPr>
          <p:cNvPr id="18" name="Picture Placeholder 17" descr="A person in a suit smiling&#10;&#10;AI-generated content may be incorrect.">
            <a:extLst>
              <a:ext uri="{FF2B5EF4-FFF2-40B4-BE49-F238E27FC236}">
                <a16:creationId xmlns:a16="http://schemas.microsoft.com/office/drawing/2014/main" id="{1D05392A-BF8B-2869-AB9D-9CB080EF2619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t="2885" b="2885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2A9505C-1AED-CA34-61DD-2482B69C7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E7357E-C1D7-E86D-6C9C-4DF1091A580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Paul Edlund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3CD334-1F4F-C9FD-42C5-66281BAFB7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/>
              <a:t>Chief Technologist, Microsoft </a:t>
            </a:r>
          </a:p>
          <a:p>
            <a:r>
              <a:rPr lang="de-DE" b="1" dirty="0">
                <a:solidFill>
                  <a:srgbClr val="A30134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Paul.Edlund@microsoft.com</a:t>
            </a:r>
            <a:endParaRPr lang="en-US" b="1" dirty="0">
              <a:solidFill>
                <a:srgbClr val="A30134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1C3EF26-0E5A-E56D-8A7D-574803DE732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Adam Isles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CDAAFF1-57C6-3D2D-8921-786C86AC7E2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/>
          </a:bodyPr>
          <a:lstStyle/>
          <a:p>
            <a:r>
              <a:rPr lang="en-US" dirty="0"/>
              <a:t>Principal, Chertoff Group LLC </a:t>
            </a:r>
          </a:p>
          <a:p>
            <a:r>
              <a:rPr lang="en-US" b="1" dirty="0">
                <a:solidFill>
                  <a:srgbClr val="A30134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adam.isles@chertoffgroup.com</a:t>
            </a:r>
            <a:endParaRPr lang="en-US" dirty="0">
              <a:solidFill>
                <a:srgbClr val="A30134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448070B-CA2B-5C44-72CA-B0628712159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Brian Katula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7F6FD0D-4844-D9C9-F2D3-0084E63DE3A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Director of Operational Resilience, Global Resilience Federation </a:t>
            </a:r>
          </a:p>
          <a:p>
            <a:r>
              <a:rPr lang="fi-FI" b="1" dirty="0">
                <a:solidFill>
                  <a:srgbClr val="A30134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Bkatula@grf.org</a:t>
            </a:r>
            <a:endParaRPr lang="en-US" dirty="0">
              <a:solidFill>
                <a:srgbClr val="A30134"/>
              </a:solidFill>
            </a:endParaRPr>
          </a:p>
        </p:txBody>
      </p:sp>
      <p:pic>
        <p:nvPicPr>
          <p:cNvPr id="7" name="Picture Placeholder 6" descr="A person in a suit&#10;&#10;AI-generated content may be incorrect.">
            <a:extLst>
              <a:ext uri="{FF2B5EF4-FFF2-40B4-BE49-F238E27FC236}">
                <a16:creationId xmlns:a16="http://schemas.microsoft.com/office/drawing/2014/main" id="{636CBE2C-E369-7421-C2D2-9398622EF7C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8"/>
          <a:srcRect t="11811" b="11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5578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95548F-01CF-8AB2-923B-2FC16F1880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ECC89F-3206-2294-FD92-4CABA96C439A}"/>
              </a:ext>
            </a:extLst>
          </p:cNvPr>
          <p:cNvSpPr txBox="1"/>
          <p:nvPr/>
        </p:nvSpPr>
        <p:spPr>
          <a:xfrm>
            <a:off x="4774962" y="4316889"/>
            <a:ext cx="2642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Rajdhani Semibold" panose="02000000000000000000" pitchFamily="2" charset="77"/>
                <a:cs typeface="Rajdhani Semibold" panose="02000000000000000000" pitchFamily="2" charset="77"/>
              </a:rPr>
              <a:t>AI as a Target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2B0A8B-6D81-2D7F-80AB-95BD8BAFEB3B}"/>
              </a:ext>
            </a:extLst>
          </p:cNvPr>
          <p:cNvSpPr txBox="1"/>
          <p:nvPr/>
        </p:nvSpPr>
        <p:spPr>
          <a:xfrm>
            <a:off x="1226322" y="4314465"/>
            <a:ext cx="2642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Rajdhani Semibold" panose="02000000000000000000" pitchFamily="2" charset="77"/>
                <a:cs typeface="Rajdhani Semibold" panose="02000000000000000000" pitchFamily="2" charset="77"/>
              </a:rPr>
              <a:t>AI as a Weapon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4C5804-5B87-294B-EE55-F9B9DBAF840F}"/>
              </a:ext>
            </a:extLst>
          </p:cNvPr>
          <p:cNvSpPr txBox="1"/>
          <p:nvPr/>
        </p:nvSpPr>
        <p:spPr>
          <a:xfrm>
            <a:off x="8152818" y="4304758"/>
            <a:ext cx="3057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Rajdhani Semibold" panose="02000000000000000000" pitchFamily="2" charset="77"/>
                <a:cs typeface="Rajdhani Semibold" panose="02000000000000000000" pitchFamily="2" charset="77"/>
              </a:rPr>
              <a:t>Unintended Consequences of Legitimate AI Use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E86EB2F-DE33-4620-B8C6-691640DC2DA4}"/>
              </a:ext>
            </a:extLst>
          </p:cNvPr>
          <p:cNvSpPr/>
          <p:nvPr/>
        </p:nvSpPr>
        <p:spPr>
          <a:xfrm>
            <a:off x="2209800" y="3329460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714B8D4-FDE0-FBB3-FC2A-EFA23A15C334}"/>
              </a:ext>
            </a:extLst>
          </p:cNvPr>
          <p:cNvSpPr/>
          <p:nvPr/>
        </p:nvSpPr>
        <p:spPr>
          <a:xfrm>
            <a:off x="5752386" y="3317112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A519A92-028E-E1FE-F796-7B202060798C}"/>
              </a:ext>
            </a:extLst>
          </p:cNvPr>
          <p:cNvSpPr/>
          <p:nvPr/>
        </p:nvSpPr>
        <p:spPr>
          <a:xfrm>
            <a:off x="9318118" y="3323917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3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E291252-6654-6DE9-17D8-BA931D3BFDFF}"/>
              </a:ext>
            </a:extLst>
          </p:cNvPr>
          <p:cNvSpPr txBox="1">
            <a:spLocks/>
          </p:cNvSpPr>
          <p:nvPr/>
        </p:nvSpPr>
        <p:spPr>
          <a:xfrm>
            <a:off x="815675" y="988858"/>
            <a:ext cx="6199187" cy="1305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75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Roboto Slab" pitchFamily="2" charset="0"/>
                <a:cs typeface="Poppins" pitchFamily="2" charset="77"/>
              </a:defRPr>
            </a:lvl1pPr>
            <a:lvl2pPr marL="457200" indent="0" algn="l" defTabSz="914400" rtl="0" eaLnBrk="1" latinLnBrk="0" hangingPunct="1">
              <a:lnSpc>
                <a:spcPct val="175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Roboto Slab" pitchFamily="2" charset="0"/>
                <a:cs typeface="Poppins" pitchFamily="2" charset="77"/>
              </a:defRPr>
            </a:lvl2pPr>
            <a:lvl3pPr marL="914400" indent="0" algn="l" defTabSz="914400" rtl="0" eaLnBrk="1" latinLnBrk="0" hangingPunct="1">
              <a:lnSpc>
                <a:spcPct val="175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Roboto Slab" pitchFamily="2" charset="0"/>
                <a:cs typeface="Poppins" pitchFamily="2" charset="77"/>
              </a:defRPr>
            </a:lvl3pPr>
            <a:lvl4pPr marL="1371600" indent="0" algn="l" defTabSz="914400" rtl="0" eaLnBrk="1" latinLnBrk="0" hangingPunct="1">
              <a:lnSpc>
                <a:spcPct val="175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Roboto Slab" pitchFamily="2" charset="0"/>
                <a:cs typeface="Poppins" pitchFamily="2" charset="77"/>
              </a:defRPr>
            </a:lvl4pPr>
            <a:lvl5pPr marL="1828800" indent="0" algn="l" defTabSz="914400" rtl="0" eaLnBrk="1" latinLnBrk="0" hangingPunct="1">
              <a:lnSpc>
                <a:spcPct val="175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Roboto Slab" pitchFamily="2" charset="0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4400" b="1" dirty="0">
                <a:solidFill>
                  <a:schemeClr val="tx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Framing Out AI Risks</a:t>
            </a:r>
          </a:p>
        </p:txBody>
      </p:sp>
    </p:spTree>
    <p:extLst>
      <p:ext uri="{BB962C8B-B14F-4D97-AF65-F5344CB8AC3E}">
        <p14:creationId xmlns:p14="http://schemas.microsoft.com/office/powerpoint/2010/main" val="2682689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7928B3-DE7D-6B58-95E0-46391C85DC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09</a:t>
            </a:r>
          </a:p>
        </p:txBody>
      </p:sp>
      <p:pic>
        <p:nvPicPr>
          <p:cNvPr id="34" name="Picture Placeholder 33" descr="A computer screen with a person's face&#10;&#10;AI-generated content may be incorrect.">
            <a:extLst>
              <a:ext uri="{FF2B5EF4-FFF2-40B4-BE49-F238E27FC236}">
                <a16:creationId xmlns:a16="http://schemas.microsoft.com/office/drawing/2014/main" id="{3DE19BEE-C319-C1AC-1F24-817CB2D064E0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t="9037" b="9037"/>
          <a:stretch>
            <a:fillRect/>
          </a:stretch>
        </p:blipFill>
        <p:spPr/>
      </p:pic>
      <p:pic>
        <p:nvPicPr>
          <p:cNvPr id="50" name="Picture Placeholder 49" descr="A person with a mustache and a grey hoodie&#10;&#10;AI-generated content may be incorrect.">
            <a:extLst>
              <a:ext uri="{FF2B5EF4-FFF2-40B4-BE49-F238E27FC236}">
                <a16:creationId xmlns:a16="http://schemas.microsoft.com/office/drawing/2014/main" id="{F485E5DA-C6DA-BEFA-589D-1B22E51AC71C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/>
          <a:srcRect t="1556" b="1556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2696C68-E20A-152F-8C9A-2D3CFC676F36}"/>
              </a:ext>
            </a:extLst>
          </p:cNvPr>
          <p:cNvGrpSpPr/>
          <p:nvPr/>
        </p:nvGrpSpPr>
        <p:grpSpPr>
          <a:xfrm>
            <a:off x="8495007" y="2484138"/>
            <a:ext cx="2511529" cy="1445909"/>
            <a:chOff x="5461698" y="2485482"/>
            <a:chExt cx="2511529" cy="144590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749334F-07CF-D63B-4C2B-9841052A8E32}"/>
                </a:ext>
              </a:extLst>
            </p:cNvPr>
            <p:cNvGrpSpPr/>
            <p:nvPr/>
          </p:nvGrpSpPr>
          <p:grpSpPr>
            <a:xfrm>
              <a:off x="5814945" y="2485482"/>
              <a:ext cx="2158282" cy="1445909"/>
              <a:chOff x="3852730" y="1377724"/>
              <a:chExt cx="2158282" cy="144590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EC191C-59BF-229C-6FBB-7C23F5FB3A42}"/>
                  </a:ext>
                </a:extLst>
              </p:cNvPr>
              <p:cNvSpPr txBox="1"/>
              <p:nvPr/>
            </p:nvSpPr>
            <p:spPr>
              <a:xfrm>
                <a:off x="3852730" y="1685501"/>
                <a:ext cx="2158282" cy="1138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oppins" pitchFamily="2" charset="77"/>
                    <a:cs typeface="Poppins" pitchFamily="2" charset="77"/>
                  </a:rPr>
                  <a:t>Celebrities increasingly targeted by deepfake schemes appropriating likenesses.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CE9957B-AC2E-CE5A-10AD-6C10867FD6BD}"/>
                  </a:ext>
                </a:extLst>
              </p:cNvPr>
              <p:cNvSpPr txBox="1"/>
              <p:nvPr/>
            </p:nvSpPr>
            <p:spPr>
              <a:xfrm>
                <a:off x="3852730" y="1377724"/>
                <a:ext cx="21582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Rajdhani Semibold" panose="02000000000000000000" pitchFamily="2" charset="77"/>
                    <a:ea typeface="Roboto" panose="020B0606030804020204" pitchFamily="34" charset="0"/>
                    <a:cs typeface="Rajdhani Semibold" panose="02000000000000000000" pitchFamily="2" charset="77"/>
                  </a:rPr>
                  <a:t>Likeness Appropriation</a:t>
                </a: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D5ACD52-CB52-704A-85BE-71C90BDF54E9}"/>
                </a:ext>
              </a:extLst>
            </p:cNvPr>
            <p:cNvSpPr/>
            <p:nvPr/>
          </p:nvSpPr>
          <p:spPr>
            <a:xfrm>
              <a:off x="5461698" y="2491511"/>
              <a:ext cx="315259" cy="315259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Poppins" pitchFamily="2" charset="77"/>
                  <a:cs typeface="Poppins" pitchFamily="2" charset="77"/>
                </a:rPr>
                <a:t>3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7196A92-FFB2-D41B-65B8-B7799A3C6FC8}"/>
              </a:ext>
            </a:extLst>
          </p:cNvPr>
          <p:cNvSpPr txBox="1"/>
          <p:nvPr/>
        </p:nvSpPr>
        <p:spPr>
          <a:xfrm>
            <a:off x="5450794" y="1039514"/>
            <a:ext cx="5686288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 panose="02000000000000000000" pitchFamily="2" charset="77"/>
                <a:cs typeface="Rajdhani Semibold" panose="02000000000000000000" pitchFamily="2" charset="77"/>
              </a:rPr>
              <a:t>Deepfakes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1B8056-D6C7-86F9-DE6F-79D903FDD840}"/>
              </a:ext>
            </a:extLst>
          </p:cNvPr>
          <p:cNvSpPr txBox="1"/>
          <p:nvPr/>
        </p:nvSpPr>
        <p:spPr>
          <a:xfrm>
            <a:off x="5461699" y="430404"/>
            <a:ext cx="343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AI as a Weapon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7A56090-7E67-0FD1-7D32-D67BE4D722D8}"/>
              </a:ext>
            </a:extLst>
          </p:cNvPr>
          <p:cNvGrpSpPr/>
          <p:nvPr/>
        </p:nvGrpSpPr>
        <p:grpSpPr>
          <a:xfrm>
            <a:off x="5461698" y="2485482"/>
            <a:ext cx="2511529" cy="1176605"/>
            <a:chOff x="5461698" y="2485482"/>
            <a:chExt cx="2511529" cy="117660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5593E37-07E5-4B2F-1C8E-E8A86202ED2A}"/>
                </a:ext>
              </a:extLst>
            </p:cNvPr>
            <p:cNvGrpSpPr/>
            <p:nvPr/>
          </p:nvGrpSpPr>
          <p:grpSpPr>
            <a:xfrm>
              <a:off x="5814945" y="2485482"/>
              <a:ext cx="2158282" cy="1176605"/>
              <a:chOff x="3852730" y="1377724"/>
              <a:chExt cx="2158282" cy="1176605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FF6DE62-AAFF-88AD-1E05-12200CEC4A41}"/>
                  </a:ext>
                </a:extLst>
              </p:cNvPr>
              <p:cNvSpPr txBox="1"/>
              <p:nvPr/>
            </p:nvSpPr>
            <p:spPr>
              <a:xfrm>
                <a:off x="3852730" y="1685501"/>
                <a:ext cx="2158282" cy="868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oppins" pitchFamily="2" charset="77"/>
                    <a:cs typeface="Poppins" pitchFamily="2" charset="77"/>
                  </a:rPr>
                  <a:t>Deepfakes used to bypass identity-proofing and authentication challenges.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18FC636-F8FA-ACA9-364C-69C7B27EBC4D}"/>
                  </a:ext>
                </a:extLst>
              </p:cNvPr>
              <p:cNvSpPr txBox="1"/>
              <p:nvPr/>
            </p:nvSpPr>
            <p:spPr>
              <a:xfrm>
                <a:off x="3852730" y="1377724"/>
                <a:ext cx="21582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Rajdhani Semibold" panose="02000000000000000000" pitchFamily="2" charset="77"/>
                    <a:ea typeface="Roboto" panose="020B0606030804020204" pitchFamily="34" charset="0"/>
                    <a:cs typeface="Rajdhani Semibold" panose="02000000000000000000" pitchFamily="2" charset="77"/>
                  </a:rPr>
                  <a:t>Cyber Threat: Initial Access</a:t>
                </a:r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C120ADE-B4CC-2F6F-E3B0-FD57A574E92E}"/>
                </a:ext>
              </a:extLst>
            </p:cNvPr>
            <p:cNvSpPr/>
            <p:nvPr/>
          </p:nvSpPr>
          <p:spPr>
            <a:xfrm>
              <a:off x="5461698" y="2491511"/>
              <a:ext cx="315259" cy="315259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Poppins" pitchFamily="2" charset="77"/>
                  <a:cs typeface="Poppins" pitchFamily="2" charset="77"/>
                </a:rPr>
                <a:t>1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3529809-03C7-A10A-ECC5-83928A47FC3B}"/>
              </a:ext>
            </a:extLst>
          </p:cNvPr>
          <p:cNvGrpSpPr/>
          <p:nvPr/>
        </p:nvGrpSpPr>
        <p:grpSpPr>
          <a:xfrm>
            <a:off x="8497856" y="4456792"/>
            <a:ext cx="2511529" cy="1176605"/>
            <a:chOff x="5461698" y="2485482"/>
            <a:chExt cx="2511529" cy="117660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57EDA19-C055-A2F4-1E0B-D60E8A472C22}"/>
                </a:ext>
              </a:extLst>
            </p:cNvPr>
            <p:cNvGrpSpPr/>
            <p:nvPr/>
          </p:nvGrpSpPr>
          <p:grpSpPr>
            <a:xfrm>
              <a:off x="5814945" y="2485482"/>
              <a:ext cx="2158282" cy="1176605"/>
              <a:chOff x="3852730" y="1377724"/>
              <a:chExt cx="2158282" cy="1176605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C62FBDA-8C63-7059-4742-8568C797A860}"/>
                  </a:ext>
                </a:extLst>
              </p:cNvPr>
              <p:cNvSpPr txBox="1"/>
              <p:nvPr/>
            </p:nvSpPr>
            <p:spPr>
              <a:xfrm>
                <a:off x="3852730" y="1685501"/>
                <a:ext cx="2158282" cy="868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oppins" pitchFamily="2" charset="77"/>
                    <a:cs typeface="Poppins" pitchFamily="2" charset="77"/>
                  </a:rPr>
                  <a:t>Deepfakes used to influence elections and political discourse..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26A5794-94AF-F7E3-2200-EECDC8DDBA04}"/>
                  </a:ext>
                </a:extLst>
              </p:cNvPr>
              <p:cNvSpPr txBox="1"/>
              <p:nvPr/>
            </p:nvSpPr>
            <p:spPr>
              <a:xfrm>
                <a:off x="3852730" y="1377724"/>
                <a:ext cx="21582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Rajdhani Semibold" panose="02000000000000000000" pitchFamily="2" charset="77"/>
                    <a:cs typeface="Rajdhani Semibold" panose="02000000000000000000" pitchFamily="2" charset="77"/>
                  </a:rPr>
                  <a:t>Disinformation</a:t>
                </a:r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D9317F6-5517-3444-FFB5-7CCC2006AEC3}"/>
                </a:ext>
              </a:extLst>
            </p:cNvPr>
            <p:cNvSpPr/>
            <p:nvPr/>
          </p:nvSpPr>
          <p:spPr>
            <a:xfrm>
              <a:off x="5461698" y="2491511"/>
              <a:ext cx="315259" cy="315259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Poppins" pitchFamily="2" charset="77"/>
                  <a:cs typeface="Poppins" pitchFamily="2" charset="77"/>
                </a:rPr>
                <a:t>4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7B8AE0-DE09-B0E1-BD2E-99ECCAD4CD04}"/>
              </a:ext>
            </a:extLst>
          </p:cNvPr>
          <p:cNvGrpSpPr/>
          <p:nvPr/>
        </p:nvGrpSpPr>
        <p:grpSpPr>
          <a:xfrm>
            <a:off x="5464547" y="4458136"/>
            <a:ext cx="2511529" cy="1445909"/>
            <a:chOff x="5461698" y="2485482"/>
            <a:chExt cx="2511529" cy="144590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09178FC-63C4-7D13-82F1-CE48A0ECCFBF}"/>
                </a:ext>
              </a:extLst>
            </p:cNvPr>
            <p:cNvGrpSpPr/>
            <p:nvPr/>
          </p:nvGrpSpPr>
          <p:grpSpPr>
            <a:xfrm>
              <a:off x="5814945" y="2485482"/>
              <a:ext cx="2158282" cy="1445909"/>
              <a:chOff x="3852730" y="1377724"/>
              <a:chExt cx="2158282" cy="1445909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702070F-B52B-1F87-5B82-34920B2795A7}"/>
                  </a:ext>
                </a:extLst>
              </p:cNvPr>
              <p:cNvSpPr txBox="1"/>
              <p:nvPr/>
            </p:nvSpPr>
            <p:spPr>
              <a:xfrm>
                <a:off x="3852730" y="1685501"/>
                <a:ext cx="2158282" cy="1138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oppins" pitchFamily="2" charset="77"/>
                    <a:cs typeface="Poppins" pitchFamily="2" charset="77"/>
                  </a:rPr>
                  <a:t>Personas use deepfake enhancements in numerous “pig butchering” and financial fraud scams.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EA0EF29-5492-4F2A-CB14-2B07C751F1F2}"/>
                  </a:ext>
                </a:extLst>
              </p:cNvPr>
              <p:cNvSpPr txBox="1"/>
              <p:nvPr/>
            </p:nvSpPr>
            <p:spPr>
              <a:xfrm>
                <a:off x="3852730" y="1377724"/>
                <a:ext cx="21582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latin typeface="Rajdhani Semibold" panose="02000000000000000000" pitchFamily="2" charset="77"/>
                    <a:cs typeface="Rajdhani Semibold" panose="02000000000000000000" pitchFamily="2" charset="77"/>
                  </a:rPr>
                  <a:t>Fraud</a:t>
                </a: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9296245-D876-B5E5-3F16-25CD4213A72B}"/>
                </a:ext>
              </a:extLst>
            </p:cNvPr>
            <p:cNvSpPr/>
            <p:nvPr/>
          </p:nvSpPr>
          <p:spPr>
            <a:xfrm>
              <a:off x="5461698" y="2491511"/>
              <a:ext cx="315259" cy="315259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Poppins" pitchFamily="2" charset="77"/>
                  <a:cs typeface="Poppins" pitchFamily="2" charset="77"/>
                </a:rPr>
                <a:t>2</a:t>
              </a:r>
            </a:p>
          </p:txBody>
        </p:sp>
      </p:grpSp>
      <p:pic>
        <p:nvPicPr>
          <p:cNvPr id="56" name="Picture Placeholder 55" descr="A close up of a passport&#10;&#10;AI-generated content may be incorrect.">
            <a:extLst>
              <a:ext uri="{FF2B5EF4-FFF2-40B4-BE49-F238E27FC236}">
                <a16:creationId xmlns:a16="http://schemas.microsoft.com/office/drawing/2014/main" id="{8A6B2404-83E9-8F15-316C-3809792D37F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5"/>
          <a:srcRect l="15304" r="15304"/>
          <a:stretch>
            <a:fillRect/>
          </a:stretch>
        </p:blipFill>
        <p:spPr/>
      </p:pic>
      <p:pic>
        <p:nvPicPr>
          <p:cNvPr id="60" name="Picture Placeholder 59" descr="A person with blonde hair and a green dress&#10;&#10;AI-generated content may be incorrect.">
            <a:extLst>
              <a:ext uri="{FF2B5EF4-FFF2-40B4-BE49-F238E27FC236}">
                <a16:creationId xmlns:a16="http://schemas.microsoft.com/office/drawing/2014/main" id="{1817DF6D-88B7-7F50-3C86-7998E8186813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6"/>
          <a:srcRect l="933" r="9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392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5DDC67-4F93-56E9-AA36-213D9F9792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07</a:t>
            </a:r>
          </a:p>
        </p:txBody>
      </p:sp>
      <p:pic>
        <p:nvPicPr>
          <p:cNvPr id="23" name="Picture Placeholder 22" descr="A robot working on a computer&#10;&#10;AI-generated content may be incorrect.">
            <a:extLst>
              <a:ext uri="{FF2B5EF4-FFF2-40B4-BE49-F238E27FC236}">
                <a16:creationId xmlns:a16="http://schemas.microsoft.com/office/drawing/2014/main" id="{84DB47A3-A7EA-14D1-0F9D-574CE44E76F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3744" b="13744"/>
          <a:stretch>
            <a:fillRect/>
          </a:stretch>
        </p:blipFill>
        <p:spPr/>
      </p:pic>
      <p:pic>
        <p:nvPicPr>
          <p:cNvPr id="25" name="Picture Placeholder 24" descr="A group of people wearing clothing&#10;&#10;AI-generated content may be incorrect.">
            <a:extLst>
              <a:ext uri="{FF2B5EF4-FFF2-40B4-BE49-F238E27FC236}">
                <a16:creationId xmlns:a16="http://schemas.microsoft.com/office/drawing/2014/main" id="{3711E0F4-F1A7-8FEB-9678-BE56362174AA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/>
          <a:srcRect t="9069" b="9069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4A58EC-9797-2675-E526-6EEB460F92FD}"/>
              </a:ext>
            </a:extLst>
          </p:cNvPr>
          <p:cNvSpPr txBox="1"/>
          <p:nvPr/>
        </p:nvSpPr>
        <p:spPr>
          <a:xfrm>
            <a:off x="5450794" y="843397"/>
            <a:ext cx="5686288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 panose="02000000000000000000" pitchFamily="2" charset="77"/>
                <a:cs typeface="Rajdhani Semibold" panose="02000000000000000000" pitchFamily="2" charset="77"/>
              </a:rPr>
              <a:t>AI as a Weapon (cont’d)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014D2B4-5209-2D39-AEB3-48F5111EE8B6}"/>
              </a:ext>
            </a:extLst>
          </p:cNvPr>
          <p:cNvGrpSpPr/>
          <p:nvPr/>
        </p:nvGrpSpPr>
        <p:grpSpPr>
          <a:xfrm>
            <a:off x="5461699" y="2482484"/>
            <a:ext cx="2642075" cy="1445909"/>
            <a:chOff x="3852729" y="1377724"/>
            <a:chExt cx="2642075" cy="144590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F818FE-BD5C-4C93-1756-A5B9DF8A840C}"/>
                </a:ext>
              </a:extLst>
            </p:cNvPr>
            <p:cNvSpPr txBox="1"/>
            <p:nvPr/>
          </p:nvSpPr>
          <p:spPr>
            <a:xfrm>
              <a:off x="3852729" y="1685501"/>
              <a:ext cx="2642075" cy="113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75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AI technology being used across lifecycle from reconnaissance and weaponization through to persistence and defense evasion.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B52144-8D7B-CF46-44AD-75B2B5D40BFD}"/>
                </a:ext>
              </a:extLst>
            </p:cNvPr>
            <p:cNvSpPr txBox="1"/>
            <p:nvPr/>
          </p:nvSpPr>
          <p:spPr>
            <a:xfrm>
              <a:off x="3852729" y="1377724"/>
              <a:ext cx="26420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ajdhani Semibold" panose="02000000000000000000" pitchFamily="2" charset="77"/>
                  <a:cs typeface="Rajdhani Semibold" panose="02000000000000000000" pitchFamily="2" charset="77"/>
                </a:rPr>
                <a:t>Cyber Attack Lifecycle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113EAC0-3EF1-F943-E8E7-C2846A67A1F8}"/>
              </a:ext>
            </a:extLst>
          </p:cNvPr>
          <p:cNvGrpSpPr/>
          <p:nvPr/>
        </p:nvGrpSpPr>
        <p:grpSpPr>
          <a:xfrm>
            <a:off x="5450794" y="4637187"/>
            <a:ext cx="2642075" cy="907300"/>
            <a:chOff x="3852729" y="1377724"/>
            <a:chExt cx="2642075" cy="90730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52CD971-F02B-61C4-EDA5-4F12FAF36EDD}"/>
                </a:ext>
              </a:extLst>
            </p:cNvPr>
            <p:cNvSpPr txBox="1"/>
            <p:nvPr/>
          </p:nvSpPr>
          <p:spPr>
            <a:xfrm>
              <a:off x="3852729" y="1685501"/>
              <a:ext cx="2642075" cy="599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75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AI technology expected to help evade DDoS mitigation systems.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176DC73-D794-B065-4ABA-54C061EFED11}"/>
                </a:ext>
              </a:extLst>
            </p:cNvPr>
            <p:cNvSpPr txBox="1"/>
            <p:nvPr/>
          </p:nvSpPr>
          <p:spPr>
            <a:xfrm>
              <a:off x="3852729" y="1377724"/>
              <a:ext cx="26420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ajdhani Semibold" panose="02000000000000000000" pitchFamily="2" charset="77"/>
                  <a:cs typeface="Rajdhani Semibold" panose="02000000000000000000" pitchFamily="2" charset="77"/>
                </a:rPr>
                <a:t>Distributed Denial of Service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7571BB8-DA0D-8806-4228-4CC8CB550645}"/>
              </a:ext>
            </a:extLst>
          </p:cNvPr>
          <p:cNvGrpSpPr/>
          <p:nvPr/>
        </p:nvGrpSpPr>
        <p:grpSpPr>
          <a:xfrm>
            <a:off x="8495007" y="2485482"/>
            <a:ext cx="2642075" cy="1176605"/>
            <a:chOff x="3852729" y="1377724"/>
            <a:chExt cx="2642075" cy="117660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6069D0-F18A-1969-EB71-6072AEF004A9}"/>
                </a:ext>
              </a:extLst>
            </p:cNvPr>
            <p:cNvSpPr txBox="1"/>
            <p:nvPr/>
          </p:nvSpPr>
          <p:spPr>
            <a:xfrm>
              <a:off x="3852729" y="1685501"/>
              <a:ext cx="2642075" cy="86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75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Research teams have used AI systems to pinpoint locations of humans using only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WiFi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 signal interference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15267A-441E-9DB8-4838-9A663958A2A6}"/>
                </a:ext>
              </a:extLst>
            </p:cNvPr>
            <p:cNvSpPr txBox="1"/>
            <p:nvPr/>
          </p:nvSpPr>
          <p:spPr>
            <a:xfrm>
              <a:off x="3852729" y="1377724"/>
              <a:ext cx="26420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ajdhani Semibold" panose="02000000000000000000" pitchFamily="2" charset="77"/>
                  <a:cs typeface="Rajdhani Semibold" panose="02000000000000000000" pitchFamily="2" charset="77"/>
                </a:rPr>
                <a:t>Physical Surveillance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E01160-3DF2-9F07-EDBB-884E444DC893}"/>
              </a:ext>
            </a:extLst>
          </p:cNvPr>
          <p:cNvGrpSpPr/>
          <p:nvPr/>
        </p:nvGrpSpPr>
        <p:grpSpPr>
          <a:xfrm>
            <a:off x="8495007" y="4637187"/>
            <a:ext cx="2642075" cy="1445909"/>
            <a:chOff x="3852729" y="1377724"/>
            <a:chExt cx="2642075" cy="144590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ECC4D8A-78E9-0F72-7E5C-3A897D7B78C9}"/>
                </a:ext>
              </a:extLst>
            </p:cNvPr>
            <p:cNvSpPr txBox="1"/>
            <p:nvPr/>
          </p:nvSpPr>
          <p:spPr>
            <a:xfrm>
              <a:off x="3852729" y="1685501"/>
              <a:ext cx="2642075" cy="113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75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itchFamily="2" charset="77"/>
                  <a:cs typeface="Poppins" pitchFamily="2" charset="77"/>
                </a:rPr>
                <a:t>Security experts have warned how artificial intelligence could be misused for creation of new chemical and biological weapons.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EECACF8-EDA9-8CC0-F1D9-BBB901C744CD}"/>
                </a:ext>
              </a:extLst>
            </p:cNvPr>
            <p:cNvSpPr txBox="1"/>
            <p:nvPr/>
          </p:nvSpPr>
          <p:spPr>
            <a:xfrm>
              <a:off x="3852729" y="1377724"/>
              <a:ext cx="26420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ajdhani Semibold" panose="02000000000000000000" pitchFamily="2" charset="77"/>
                  <a:cs typeface="Rajdhani Semibold" panose="02000000000000000000" pitchFamily="2" charset="77"/>
                </a:rPr>
                <a:t>CBRN Research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9333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 descr="A collage of images&#10;&#10;AI-generated content may be incorrect.">
            <a:extLst>
              <a:ext uri="{FF2B5EF4-FFF2-40B4-BE49-F238E27FC236}">
                <a16:creationId xmlns:a16="http://schemas.microsoft.com/office/drawing/2014/main" id="{E715624E-0970-CD54-B120-07E7B3228920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l="9182" r="9182"/>
          <a:stretch>
            <a:fillRect/>
          </a:stretch>
        </p:blipFill>
        <p:spPr/>
      </p:pic>
      <p:pic>
        <p:nvPicPr>
          <p:cNvPr id="25" name="Picture Placeholder 24" descr="A screenshot of a computer">
            <a:extLst>
              <a:ext uri="{FF2B5EF4-FFF2-40B4-BE49-F238E27FC236}">
                <a16:creationId xmlns:a16="http://schemas.microsoft.com/office/drawing/2014/main" id="{56E818D2-DFEF-F95D-03C7-AEB4DF75D98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8892" r="8892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009B68-1D44-0164-746A-0B8BB26ED19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5675" y="988858"/>
            <a:ext cx="6199187" cy="130545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b="1" dirty="0">
                <a:solidFill>
                  <a:schemeClr val="tx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AI as a Target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CB581B-41EE-681A-97D9-FA6EAB1D84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294ADF-B706-A07C-A0D6-EFC62C9280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0" dirty="0"/>
              <a:t>As dependencies on AI systems increase, these systems will be increasingly targeted </a:t>
            </a:r>
            <a:endParaRPr lang="en-US" sz="1600" b="1" dirty="0">
              <a:solidFill>
                <a:srgbClr val="A30134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3890E7-610D-68E6-7F59-14695039B4E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5674" y="3401568"/>
            <a:ext cx="6199188" cy="2877270"/>
          </a:xfrm>
        </p:spPr>
        <p:txBody>
          <a:bodyPr/>
          <a:lstStyle/>
          <a:p>
            <a:r>
              <a:rPr lang="en-US" dirty="0"/>
              <a:t>Inasmuch as AI is based in software code, the entire panoply of cybersecurity risk applies with equal force (if not greater) to AI systems on which an enterprise might depend.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1FFC4E-1023-F760-E3A2-4D424671E0F9}"/>
              </a:ext>
            </a:extLst>
          </p:cNvPr>
          <p:cNvSpPr/>
          <p:nvPr/>
        </p:nvSpPr>
        <p:spPr>
          <a:xfrm>
            <a:off x="10511327" y="3127762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0649FE-3D36-8FE4-CDBD-E7260DA61682}"/>
              </a:ext>
            </a:extLst>
          </p:cNvPr>
          <p:cNvSpPr/>
          <p:nvPr/>
        </p:nvSpPr>
        <p:spPr>
          <a:xfrm>
            <a:off x="10511329" y="6168638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8D940D-7629-F844-0396-2BBD95939C6B}"/>
              </a:ext>
            </a:extLst>
          </p:cNvPr>
          <p:cNvSpPr txBox="1"/>
          <p:nvPr/>
        </p:nvSpPr>
        <p:spPr>
          <a:xfrm>
            <a:off x="10579693" y="3176604"/>
            <a:ext cx="14688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Model Corruption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BF39FF-FBD1-26F2-BA10-D061A5F33B89}"/>
              </a:ext>
            </a:extLst>
          </p:cNvPr>
          <p:cNvSpPr txBox="1"/>
          <p:nvPr/>
        </p:nvSpPr>
        <p:spPr>
          <a:xfrm>
            <a:off x="10617212" y="6219213"/>
            <a:ext cx="14688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Nightshade</a:t>
            </a:r>
          </a:p>
        </p:txBody>
      </p:sp>
    </p:spTree>
    <p:extLst>
      <p:ext uri="{BB962C8B-B14F-4D97-AF65-F5344CB8AC3E}">
        <p14:creationId xmlns:p14="http://schemas.microsoft.com/office/powerpoint/2010/main" val="1830836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person sitting at a desk writing on a book&#10;&#10;AI-generated content may be incorrect.">
            <a:extLst>
              <a:ext uri="{FF2B5EF4-FFF2-40B4-BE49-F238E27FC236}">
                <a16:creationId xmlns:a16="http://schemas.microsoft.com/office/drawing/2014/main" id="{E6FB7171-FE06-1F73-1EF7-F592E94F2148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l="16528" r="16528"/>
          <a:stretch>
            <a:fillRect/>
          </a:stretch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8802CE-16A4-5212-73FC-78A0D07670E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87552" y="4788453"/>
            <a:ext cx="6940296" cy="130545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b="1" dirty="0">
                <a:solidFill>
                  <a:schemeClr val="tx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Unintended Consequences</a:t>
            </a:r>
          </a:p>
        </p:txBody>
      </p:sp>
      <p:pic>
        <p:nvPicPr>
          <p:cNvPr id="13" name="Picture Placeholder 12" descr="A person standing in the snow&#10;&#10;AI-generated content may be incorrect.">
            <a:extLst>
              <a:ext uri="{FF2B5EF4-FFF2-40B4-BE49-F238E27FC236}">
                <a16:creationId xmlns:a16="http://schemas.microsoft.com/office/drawing/2014/main" id="{A5AFF3BE-A8C9-EE09-041B-BAEC7CEA5B6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25129" r="25129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50ACD9-9D23-3172-BBED-4EF66DDC48DE}"/>
              </a:ext>
            </a:extLst>
          </p:cNvPr>
          <p:cNvSpPr/>
          <p:nvPr/>
        </p:nvSpPr>
        <p:spPr>
          <a:xfrm>
            <a:off x="9131179" y="6004170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75EF43-999C-81B1-DF98-73A49E93AF1C}"/>
              </a:ext>
            </a:extLst>
          </p:cNvPr>
          <p:cNvSpPr txBox="1"/>
          <p:nvPr/>
        </p:nvSpPr>
        <p:spPr>
          <a:xfrm>
            <a:off x="9199545" y="6053012"/>
            <a:ext cx="14688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Legal Briefs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C11343-4F15-E86B-A141-9F8220617359}"/>
              </a:ext>
            </a:extLst>
          </p:cNvPr>
          <p:cNvSpPr txBox="1"/>
          <p:nvPr/>
        </p:nvSpPr>
        <p:spPr>
          <a:xfrm>
            <a:off x="4017012" y="1011427"/>
            <a:ext cx="4157976" cy="1974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5000"/>
              </a:lnSpc>
            </a:pPr>
            <a:r>
              <a:rPr lang="en-US" dirty="0">
                <a:latin typeface="Poppins" panose="00000500000000000000" pitchFamily="2" charset="0"/>
                <a:cs typeface="Poppins" panose="00000500000000000000" pitchFamily="2" charset="0"/>
              </a:rPr>
              <a:t>AI systems increase potential for unintended consequences, both for inputs and outputs related to this technology 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01814D-7F86-6E5F-B9CF-0C1CCBED8E2F}"/>
              </a:ext>
            </a:extLst>
          </p:cNvPr>
          <p:cNvSpPr/>
          <p:nvPr/>
        </p:nvSpPr>
        <p:spPr>
          <a:xfrm>
            <a:off x="1786072" y="3257753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667A38-6406-2942-7FF1-33553A9456FC}"/>
              </a:ext>
            </a:extLst>
          </p:cNvPr>
          <p:cNvSpPr txBox="1"/>
          <p:nvPr/>
        </p:nvSpPr>
        <p:spPr>
          <a:xfrm>
            <a:off x="1891955" y="3308328"/>
            <a:ext cx="14688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Autonomy Safety</a:t>
            </a:r>
          </a:p>
        </p:txBody>
      </p:sp>
    </p:spTree>
    <p:extLst>
      <p:ext uri="{BB962C8B-B14F-4D97-AF65-F5344CB8AC3E}">
        <p14:creationId xmlns:p14="http://schemas.microsoft.com/office/powerpoint/2010/main" val="3660424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0">
            <a:extLst>
              <a:ext uri="{FF2B5EF4-FFF2-40B4-BE49-F238E27FC236}">
                <a16:creationId xmlns:a16="http://schemas.microsoft.com/office/drawing/2014/main" id="{0C5C843D-FBF8-AE99-2C34-1D2C0BE54899}"/>
              </a:ext>
            </a:extLst>
          </p:cNvPr>
          <p:cNvSpPr txBox="1">
            <a:spLocks/>
          </p:cNvSpPr>
          <p:nvPr/>
        </p:nvSpPr>
        <p:spPr>
          <a:xfrm>
            <a:off x="1101955" y="84154"/>
            <a:ext cx="10515600" cy="41757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sz="2400"/>
              <a:t>Building strategic defenses against AI threats</a:t>
            </a:r>
            <a:endParaRPr lang="en-US" sz="24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4468129-CE9F-C5CD-238E-AF1ADEF43C39}"/>
              </a:ext>
            </a:extLst>
          </p:cNvPr>
          <p:cNvSpPr/>
          <p:nvPr/>
        </p:nvSpPr>
        <p:spPr>
          <a:xfrm>
            <a:off x="1564529" y="1773578"/>
            <a:ext cx="2785955" cy="3959009"/>
          </a:xfrm>
          <a:prstGeom prst="roundRect">
            <a:avLst>
              <a:gd name="adj" fmla="val 82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AD150F4-B9BB-40E1-3568-8A0300C1FB5A}"/>
              </a:ext>
            </a:extLst>
          </p:cNvPr>
          <p:cNvSpPr/>
          <p:nvPr/>
        </p:nvSpPr>
        <p:spPr>
          <a:xfrm>
            <a:off x="1251021" y="1400743"/>
            <a:ext cx="1071154" cy="1071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7FCE05-BA16-6A20-DFDB-42361031566E}"/>
              </a:ext>
            </a:extLst>
          </p:cNvPr>
          <p:cNvSpPr txBox="1"/>
          <p:nvPr/>
        </p:nvSpPr>
        <p:spPr>
          <a:xfrm>
            <a:off x="1687498" y="2353677"/>
            <a:ext cx="2452381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Defending against AI weaponization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309D37-3C9D-5459-9BB1-F410BED89852}"/>
              </a:ext>
            </a:extLst>
          </p:cNvPr>
          <p:cNvSpPr txBox="1"/>
          <p:nvPr/>
        </p:nvSpPr>
        <p:spPr>
          <a:xfrm>
            <a:off x="1708098" y="3407812"/>
            <a:ext cx="25547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Security, fraud and crisis management teams will have the lead; build a threat informed defense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01771A3-29CE-CA46-CE31-75014F2ED319}"/>
              </a:ext>
            </a:extLst>
          </p:cNvPr>
          <p:cNvSpPr/>
          <p:nvPr/>
        </p:nvSpPr>
        <p:spPr>
          <a:xfrm>
            <a:off x="4650046" y="1773578"/>
            <a:ext cx="2772009" cy="3959009"/>
          </a:xfrm>
          <a:prstGeom prst="roundRect">
            <a:avLst>
              <a:gd name="adj" fmla="val 82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27B0798-4CFE-5F77-12B6-7B65AEC4125B}"/>
              </a:ext>
            </a:extLst>
          </p:cNvPr>
          <p:cNvSpPr/>
          <p:nvPr/>
        </p:nvSpPr>
        <p:spPr>
          <a:xfrm>
            <a:off x="4453388" y="1432285"/>
            <a:ext cx="1071154" cy="1071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56484B-1FD6-35F0-6087-5A763BC5D9AC}"/>
              </a:ext>
            </a:extLst>
          </p:cNvPr>
          <p:cNvSpPr txBox="1"/>
          <p:nvPr/>
        </p:nvSpPr>
        <p:spPr>
          <a:xfrm>
            <a:off x="4773016" y="2353677"/>
            <a:ext cx="25451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Defending Against Malicious Targeting of AI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789A4F-4B88-F3F1-C1F3-94FFE96C1F1C}"/>
              </a:ext>
            </a:extLst>
          </p:cNvPr>
          <p:cNvSpPr txBox="1"/>
          <p:nvPr/>
        </p:nvSpPr>
        <p:spPr>
          <a:xfrm>
            <a:off x="4812461" y="3904405"/>
            <a:ext cx="24662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CTO and business functions will know what tools are used by the organization; </a:t>
            </a:r>
            <a:r>
              <a:rPr lang="en-US">
                <a:hlinkClick r:id="rId3"/>
              </a:rPr>
              <a:t>MITRE</a:t>
            </a:r>
            <a:r>
              <a:rPr lang="en-US"/>
              <a:t> and </a:t>
            </a:r>
            <a:r>
              <a:rPr lang="en-US">
                <a:hlinkClick r:id="rId4"/>
              </a:rPr>
              <a:t>NIST</a:t>
            </a:r>
            <a:r>
              <a:rPr lang="en-US"/>
              <a:t> offer guidelines.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E158A83-6D13-91A2-7C16-A18232E649B5}"/>
              </a:ext>
            </a:extLst>
          </p:cNvPr>
          <p:cNvSpPr/>
          <p:nvPr/>
        </p:nvSpPr>
        <p:spPr>
          <a:xfrm>
            <a:off x="7735563" y="1692561"/>
            <a:ext cx="2881525" cy="4040026"/>
          </a:xfrm>
          <a:prstGeom prst="roundRect">
            <a:avLst>
              <a:gd name="adj" fmla="val 82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5261AD4-B4B1-7FE8-C921-AC3291DF74BA}"/>
              </a:ext>
            </a:extLst>
          </p:cNvPr>
          <p:cNvSpPr/>
          <p:nvPr/>
        </p:nvSpPr>
        <p:spPr>
          <a:xfrm>
            <a:off x="7422055" y="1319726"/>
            <a:ext cx="1071154" cy="1071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918E2E-4F78-B8EF-8032-18CFDC51CD4D}"/>
              </a:ext>
            </a:extLst>
          </p:cNvPr>
          <p:cNvSpPr txBox="1"/>
          <p:nvPr/>
        </p:nvSpPr>
        <p:spPr>
          <a:xfrm>
            <a:off x="7858533" y="2272660"/>
            <a:ext cx="25321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Defending Against Unintended consequences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263370-4891-8202-BA42-9BDBF50D656F}"/>
              </a:ext>
            </a:extLst>
          </p:cNvPr>
          <p:cNvSpPr txBox="1"/>
          <p:nvPr/>
        </p:nvSpPr>
        <p:spPr>
          <a:xfrm>
            <a:off x="7864565" y="3849190"/>
            <a:ext cx="2634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Business and technology teams must lead</a:t>
            </a:r>
            <a:endParaRPr lang="en-US" strike="sngStrike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BA64820-78D8-187E-8405-516654627E7D}"/>
              </a:ext>
            </a:extLst>
          </p:cNvPr>
          <p:cNvSpPr/>
          <p:nvPr/>
        </p:nvSpPr>
        <p:spPr>
          <a:xfrm>
            <a:off x="4663992" y="1297242"/>
            <a:ext cx="671255" cy="952671"/>
          </a:xfrm>
          <a:custGeom>
            <a:avLst/>
            <a:gdLst>
              <a:gd name="connsiteX0" fmla="*/ 335908 w 671255"/>
              <a:gd name="connsiteY0" fmla="*/ 676694 h 952671"/>
              <a:gd name="connsiteX1" fmla="*/ 378704 w 671255"/>
              <a:gd name="connsiteY1" fmla="*/ 719499 h 952671"/>
              <a:gd name="connsiteX2" fmla="*/ 335908 w 671255"/>
              <a:gd name="connsiteY2" fmla="*/ 762305 h 952671"/>
              <a:gd name="connsiteX3" fmla="*/ 293112 w 671255"/>
              <a:gd name="connsiteY3" fmla="*/ 719499 h 952671"/>
              <a:gd name="connsiteX4" fmla="*/ 335908 w 671255"/>
              <a:gd name="connsiteY4" fmla="*/ 676694 h 952671"/>
              <a:gd name="connsiteX5" fmla="*/ 335908 w 671255"/>
              <a:gd name="connsiteY5" fmla="*/ 638594 h 952671"/>
              <a:gd name="connsiteX6" fmla="*/ 255013 w 671255"/>
              <a:gd name="connsiteY6" fmla="*/ 719499 h 952671"/>
              <a:gd name="connsiteX7" fmla="*/ 335908 w 671255"/>
              <a:gd name="connsiteY7" fmla="*/ 800404 h 952671"/>
              <a:gd name="connsiteX8" fmla="*/ 416804 w 671255"/>
              <a:gd name="connsiteY8" fmla="*/ 719499 h 952671"/>
              <a:gd name="connsiteX9" fmla="*/ 335908 w 671255"/>
              <a:gd name="connsiteY9" fmla="*/ 638594 h 952671"/>
              <a:gd name="connsiteX10" fmla="*/ 335908 w 671255"/>
              <a:gd name="connsiteY10" fmla="*/ 595731 h 952671"/>
              <a:gd name="connsiteX11" fmla="*/ 459667 w 671255"/>
              <a:gd name="connsiteY11" fmla="*/ 719499 h 952671"/>
              <a:gd name="connsiteX12" fmla="*/ 335908 w 671255"/>
              <a:gd name="connsiteY12" fmla="*/ 843267 h 952671"/>
              <a:gd name="connsiteX13" fmla="*/ 212150 w 671255"/>
              <a:gd name="connsiteY13" fmla="*/ 719499 h 952671"/>
              <a:gd name="connsiteX14" fmla="*/ 335908 w 671255"/>
              <a:gd name="connsiteY14" fmla="*/ 595731 h 952671"/>
              <a:gd name="connsiteX15" fmla="*/ 335909 w 671255"/>
              <a:gd name="connsiteY15" fmla="*/ 557631 h 952671"/>
              <a:gd name="connsiteX16" fmla="*/ 174050 w 671255"/>
              <a:gd name="connsiteY16" fmla="*/ 719499 h 952671"/>
              <a:gd name="connsiteX17" fmla="*/ 335909 w 671255"/>
              <a:gd name="connsiteY17" fmla="*/ 881367 h 952671"/>
              <a:gd name="connsiteX18" fmla="*/ 497767 w 671255"/>
              <a:gd name="connsiteY18" fmla="*/ 719499 h 952671"/>
              <a:gd name="connsiteX19" fmla="*/ 335909 w 671255"/>
              <a:gd name="connsiteY19" fmla="*/ 557631 h 952671"/>
              <a:gd name="connsiteX20" fmla="*/ 248879 w 671255"/>
              <a:gd name="connsiteY20" fmla="*/ 475554 h 952671"/>
              <a:gd name="connsiteX21" fmla="*/ 423100 w 671255"/>
              <a:gd name="connsiteY21" fmla="*/ 475554 h 952671"/>
              <a:gd name="connsiteX22" fmla="*/ 671255 w 671255"/>
              <a:gd name="connsiteY22" fmla="*/ 723309 h 952671"/>
              <a:gd name="connsiteX23" fmla="*/ 671255 w 671255"/>
              <a:gd name="connsiteY23" fmla="*/ 926239 h 952671"/>
              <a:gd name="connsiteX24" fmla="*/ 640518 w 671255"/>
              <a:gd name="connsiteY24" fmla="*/ 952671 h 952671"/>
              <a:gd name="connsiteX25" fmla="*/ 30975 w 671255"/>
              <a:gd name="connsiteY25" fmla="*/ 952671 h 952671"/>
              <a:gd name="connsiteX26" fmla="*/ 0 w 671255"/>
              <a:gd name="connsiteY26" fmla="*/ 921695 h 952671"/>
              <a:gd name="connsiteX27" fmla="*/ 0 w 671255"/>
              <a:gd name="connsiteY27" fmla="*/ 723309 h 952671"/>
              <a:gd name="connsiteX28" fmla="*/ 248879 w 671255"/>
              <a:gd name="connsiteY28" fmla="*/ 475554 h 952671"/>
              <a:gd name="connsiteX29" fmla="*/ 335627 w 671255"/>
              <a:gd name="connsiteY29" fmla="*/ 402592 h 952671"/>
              <a:gd name="connsiteX30" fmla="*/ 335632 w 671255"/>
              <a:gd name="connsiteY30" fmla="*/ 402593 h 952671"/>
              <a:gd name="connsiteX31" fmla="*/ 335622 w 671255"/>
              <a:gd name="connsiteY31" fmla="*/ 402593 h 952671"/>
              <a:gd name="connsiteX32" fmla="*/ 335622 w 671255"/>
              <a:gd name="connsiteY32" fmla="*/ 0 h 952671"/>
              <a:gd name="connsiteX33" fmla="*/ 536914 w 671255"/>
              <a:gd name="connsiteY33" fmla="*/ 201301 h 952671"/>
              <a:gd name="connsiteX34" fmla="*/ 413968 w 671255"/>
              <a:gd name="connsiteY34" fmla="*/ 386773 h 952671"/>
              <a:gd name="connsiteX35" fmla="*/ 335627 w 671255"/>
              <a:gd name="connsiteY35" fmla="*/ 402592 h 952671"/>
              <a:gd name="connsiteX36" fmla="*/ 257275 w 671255"/>
              <a:gd name="connsiteY36" fmla="*/ 386775 h 952671"/>
              <a:gd name="connsiteX37" fmla="*/ 134321 w 671255"/>
              <a:gd name="connsiteY37" fmla="*/ 201301 h 952671"/>
              <a:gd name="connsiteX38" fmla="*/ 335622 w 671255"/>
              <a:gd name="connsiteY38" fmla="*/ 0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71255" h="952671">
                <a:moveTo>
                  <a:pt x="335908" y="676694"/>
                </a:moveTo>
                <a:cubicBezTo>
                  <a:pt x="359501" y="676694"/>
                  <a:pt x="378704" y="695896"/>
                  <a:pt x="378704" y="719499"/>
                </a:cubicBezTo>
                <a:cubicBezTo>
                  <a:pt x="378704" y="743102"/>
                  <a:pt x="359501" y="762305"/>
                  <a:pt x="335908" y="762305"/>
                </a:cubicBezTo>
                <a:cubicBezTo>
                  <a:pt x="312314" y="762305"/>
                  <a:pt x="293112" y="743112"/>
                  <a:pt x="293112" y="719499"/>
                </a:cubicBezTo>
                <a:cubicBezTo>
                  <a:pt x="293112" y="695887"/>
                  <a:pt x="312314" y="676694"/>
                  <a:pt x="335908" y="676694"/>
                </a:cubicBezTo>
                <a:close/>
                <a:moveTo>
                  <a:pt x="335908" y="638594"/>
                </a:moveTo>
                <a:cubicBezTo>
                  <a:pt x="291236" y="638594"/>
                  <a:pt x="255013" y="674836"/>
                  <a:pt x="255013" y="719499"/>
                </a:cubicBezTo>
                <a:cubicBezTo>
                  <a:pt x="255013" y="764162"/>
                  <a:pt x="291236" y="800404"/>
                  <a:pt x="335908" y="800404"/>
                </a:cubicBezTo>
                <a:cubicBezTo>
                  <a:pt x="380590" y="800404"/>
                  <a:pt x="416804" y="764181"/>
                  <a:pt x="416804" y="719499"/>
                </a:cubicBezTo>
                <a:cubicBezTo>
                  <a:pt x="416804" y="674817"/>
                  <a:pt x="380581" y="638594"/>
                  <a:pt x="335908" y="638594"/>
                </a:cubicBezTo>
                <a:close/>
                <a:moveTo>
                  <a:pt x="335908" y="595731"/>
                </a:moveTo>
                <a:cubicBezTo>
                  <a:pt x="404155" y="595731"/>
                  <a:pt x="459667" y="651262"/>
                  <a:pt x="459667" y="719499"/>
                </a:cubicBezTo>
                <a:cubicBezTo>
                  <a:pt x="459667" y="787736"/>
                  <a:pt x="404155" y="843267"/>
                  <a:pt x="335908" y="843267"/>
                </a:cubicBezTo>
                <a:cubicBezTo>
                  <a:pt x="267662" y="843267"/>
                  <a:pt x="212150" y="787746"/>
                  <a:pt x="212150" y="719499"/>
                </a:cubicBezTo>
                <a:cubicBezTo>
                  <a:pt x="212150" y="651252"/>
                  <a:pt x="267662" y="595731"/>
                  <a:pt x="335908" y="595731"/>
                </a:cubicBezTo>
                <a:close/>
                <a:moveTo>
                  <a:pt x="335909" y="557631"/>
                </a:moveTo>
                <a:cubicBezTo>
                  <a:pt x="246507" y="557631"/>
                  <a:pt x="174050" y="630126"/>
                  <a:pt x="174050" y="719499"/>
                </a:cubicBezTo>
                <a:cubicBezTo>
                  <a:pt x="174050" y="808872"/>
                  <a:pt x="246507" y="881367"/>
                  <a:pt x="335909" y="881367"/>
                </a:cubicBezTo>
                <a:cubicBezTo>
                  <a:pt x="425310" y="881367"/>
                  <a:pt x="497767" y="808910"/>
                  <a:pt x="497767" y="719499"/>
                </a:cubicBezTo>
                <a:cubicBezTo>
                  <a:pt x="497767" y="630088"/>
                  <a:pt x="425310" y="557631"/>
                  <a:pt x="335909" y="557631"/>
                </a:cubicBezTo>
                <a:close/>
                <a:moveTo>
                  <a:pt x="248879" y="475554"/>
                </a:moveTo>
                <a:lnTo>
                  <a:pt x="423100" y="475554"/>
                </a:lnTo>
                <a:cubicBezTo>
                  <a:pt x="559356" y="475554"/>
                  <a:pt x="671255" y="587044"/>
                  <a:pt x="671255" y="723309"/>
                </a:cubicBezTo>
                <a:lnTo>
                  <a:pt x="671255" y="926239"/>
                </a:lnTo>
                <a:cubicBezTo>
                  <a:pt x="669017" y="941136"/>
                  <a:pt x="655996" y="952671"/>
                  <a:pt x="640518" y="952671"/>
                </a:cubicBezTo>
                <a:lnTo>
                  <a:pt x="30975" y="952671"/>
                </a:lnTo>
                <a:cubicBezTo>
                  <a:pt x="13935" y="952671"/>
                  <a:pt x="0" y="938736"/>
                  <a:pt x="0" y="921695"/>
                </a:cubicBezTo>
                <a:lnTo>
                  <a:pt x="0" y="723309"/>
                </a:lnTo>
                <a:cubicBezTo>
                  <a:pt x="0" y="587044"/>
                  <a:pt x="112624" y="475554"/>
                  <a:pt x="248879" y="475554"/>
                </a:cubicBezTo>
                <a:close/>
                <a:moveTo>
                  <a:pt x="335627" y="402592"/>
                </a:moveTo>
                <a:lnTo>
                  <a:pt x="335632" y="402593"/>
                </a:lnTo>
                <a:lnTo>
                  <a:pt x="335622" y="402593"/>
                </a:lnTo>
                <a:close/>
                <a:moveTo>
                  <a:pt x="335622" y="0"/>
                </a:moveTo>
                <a:cubicBezTo>
                  <a:pt x="446779" y="0"/>
                  <a:pt x="536914" y="90145"/>
                  <a:pt x="536914" y="201301"/>
                </a:cubicBezTo>
                <a:cubicBezTo>
                  <a:pt x="536914" y="284669"/>
                  <a:pt x="486213" y="356212"/>
                  <a:pt x="413968" y="386773"/>
                </a:cubicBezTo>
                <a:lnTo>
                  <a:pt x="335627" y="402592"/>
                </a:lnTo>
                <a:lnTo>
                  <a:pt x="257275" y="386775"/>
                </a:lnTo>
                <a:cubicBezTo>
                  <a:pt x="185022" y="356219"/>
                  <a:pt x="134321" y="284683"/>
                  <a:pt x="134321" y="201301"/>
                </a:cubicBezTo>
                <a:cubicBezTo>
                  <a:pt x="134321" y="90126"/>
                  <a:pt x="224466" y="0"/>
                  <a:pt x="3356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456F131-9C05-4F0B-80C6-D9CDA8D3E02F}"/>
              </a:ext>
            </a:extLst>
          </p:cNvPr>
          <p:cNvSpPr/>
          <p:nvPr/>
        </p:nvSpPr>
        <p:spPr>
          <a:xfrm>
            <a:off x="7677064" y="1243955"/>
            <a:ext cx="712241" cy="952671"/>
          </a:xfrm>
          <a:custGeom>
            <a:avLst/>
            <a:gdLst>
              <a:gd name="connsiteX0" fmla="*/ 335908 w 712241"/>
              <a:gd name="connsiteY0" fmla="*/ 595731 h 952671"/>
              <a:gd name="connsiteX1" fmla="*/ 383124 w 712241"/>
              <a:gd name="connsiteY1" fmla="*/ 605132 h 952671"/>
              <a:gd name="connsiteX2" fmla="*/ 348577 w 712241"/>
              <a:gd name="connsiteY2" fmla="*/ 639679 h 952671"/>
              <a:gd name="connsiteX3" fmla="*/ 335908 w 712241"/>
              <a:gd name="connsiteY3" fmla="*/ 638594 h 952671"/>
              <a:gd name="connsiteX4" fmla="*/ 255013 w 712241"/>
              <a:gd name="connsiteY4" fmla="*/ 719489 h 952671"/>
              <a:gd name="connsiteX5" fmla="*/ 335908 w 712241"/>
              <a:gd name="connsiteY5" fmla="*/ 800395 h 952671"/>
              <a:gd name="connsiteX6" fmla="*/ 416814 w 712241"/>
              <a:gd name="connsiteY6" fmla="*/ 719489 h 952671"/>
              <a:gd name="connsiteX7" fmla="*/ 415785 w 712241"/>
              <a:gd name="connsiteY7" fmla="*/ 707154 h 952671"/>
              <a:gd name="connsiteX8" fmla="*/ 450380 w 712241"/>
              <a:gd name="connsiteY8" fmla="*/ 672560 h 952671"/>
              <a:gd name="connsiteX9" fmla="*/ 459676 w 712241"/>
              <a:gd name="connsiteY9" fmla="*/ 719489 h 952671"/>
              <a:gd name="connsiteX10" fmla="*/ 335908 w 712241"/>
              <a:gd name="connsiteY10" fmla="*/ 843257 h 952671"/>
              <a:gd name="connsiteX11" fmla="*/ 212150 w 712241"/>
              <a:gd name="connsiteY11" fmla="*/ 719489 h 952671"/>
              <a:gd name="connsiteX12" fmla="*/ 335908 w 712241"/>
              <a:gd name="connsiteY12" fmla="*/ 595731 h 952671"/>
              <a:gd name="connsiteX13" fmla="*/ 248879 w 712241"/>
              <a:gd name="connsiteY13" fmla="*/ 475545 h 952671"/>
              <a:gd name="connsiteX14" fmla="*/ 423100 w 712241"/>
              <a:gd name="connsiteY14" fmla="*/ 475545 h 952671"/>
              <a:gd name="connsiteX15" fmla="*/ 500272 w 712241"/>
              <a:gd name="connsiteY15" fmla="*/ 487985 h 952671"/>
              <a:gd name="connsiteX16" fmla="*/ 411737 w 712241"/>
              <a:gd name="connsiteY16" fmla="*/ 576520 h 952671"/>
              <a:gd name="connsiteX17" fmla="*/ 335909 w 712241"/>
              <a:gd name="connsiteY17" fmla="*/ 557631 h 952671"/>
              <a:gd name="connsiteX18" fmla="*/ 174050 w 712241"/>
              <a:gd name="connsiteY18" fmla="*/ 719490 h 952671"/>
              <a:gd name="connsiteX19" fmla="*/ 335909 w 712241"/>
              <a:gd name="connsiteY19" fmla="*/ 881358 h 952671"/>
              <a:gd name="connsiteX20" fmla="*/ 497776 w 712241"/>
              <a:gd name="connsiteY20" fmla="*/ 719490 h 952671"/>
              <a:gd name="connsiteX21" fmla="*/ 479003 w 712241"/>
              <a:gd name="connsiteY21" fmla="*/ 643928 h 952671"/>
              <a:gd name="connsiteX22" fmla="*/ 585978 w 712241"/>
              <a:gd name="connsiteY22" fmla="*/ 536953 h 952671"/>
              <a:gd name="connsiteX23" fmla="*/ 585978 w 712241"/>
              <a:gd name="connsiteY23" fmla="*/ 536943 h 952671"/>
              <a:gd name="connsiteX24" fmla="*/ 671246 w 712241"/>
              <a:gd name="connsiteY24" fmla="*/ 723300 h 952671"/>
              <a:gd name="connsiteX25" fmla="*/ 671246 w 712241"/>
              <a:gd name="connsiteY25" fmla="*/ 926239 h 952671"/>
              <a:gd name="connsiteX26" fmla="*/ 640518 w 712241"/>
              <a:gd name="connsiteY26" fmla="*/ 952671 h 952671"/>
              <a:gd name="connsiteX27" fmla="*/ 30975 w 712241"/>
              <a:gd name="connsiteY27" fmla="*/ 952671 h 952671"/>
              <a:gd name="connsiteX28" fmla="*/ 0 w 712241"/>
              <a:gd name="connsiteY28" fmla="*/ 921696 h 952671"/>
              <a:gd name="connsiteX29" fmla="*/ 0 w 712241"/>
              <a:gd name="connsiteY29" fmla="*/ 723300 h 952671"/>
              <a:gd name="connsiteX30" fmla="*/ 248879 w 712241"/>
              <a:gd name="connsiteY30" fmla="*/ 475545 h 952671"/>
              <a:gd name="connsiteX31" fmla="*/ 648033 w 712241"/>
              <a:gd name="connsiteY31" fmla="*/ 343176 h 952671"/>
              <a:gd name="connsiteX32" fmla="*/ 648166 w 712241"/>
              <a:gd name="connsiteY32" fmla="*/ 407498 h 952671"/>
              <a:gd name="connsiteX33" fmla="*/ 712241 w 712241"/>
              <a:gd name="connsiteY33" fmla="*/ 407365 h 952671"/>
              <a:gd name="connsiteX34" fmla="*/ 603551 w 712241"/>
              <a:gd name="connsiteY34" fmla="*/ 516045 h 952671"/>
              <a:gd name="connsiteX35" fmla="*/ 566404 w 712241"/>
              <a:gd name="connsiteY35" fmla="*/ 516121 h 952671"/>
              <a:gd name="connsiteX36" fmla="*/ 376371 w 712241"/>
              <a:gd name="connsiteY36" fmla="*/ 706155 h 952671"/>
              <a:gd name="connsiteX37" fmla="*/ 378704 w 712241"/>
              <a:gd name="connsiteY37" fmla="*/ 719490 h 952671"/>
              <a:gd name="connsiteX38" fmla="*/ 335899 w 712241"/>
              <a:gd name="connsiteY38" fmla="*/ 762295 h 952671"/>
              <a:gd name="connsiteX39" fmla="*/ 293103 w 712241"/>
              <a:gd name="connsiteY39" fmla="*/ 719490 h 952671"/>
              <a:gd name="connsiteX40" fmla="*/ 335899 w 712241"/>
              <a:gd name="connsiteY40" fmla="*/ 676694 h 952671"/>
              <a:gd name="connsiteX41" fmla="*/ 349531 w 712241"/>
              <a:gd name="connsiteY41" fmla="*/ 679122 h 952671"/>
              <a:gd name="connsiteX42" fmla="*/ 349529 w 712241"/>
              <a:gd name="connsiteY42" fmla="*/ 679123 h 952671"/>
              <a:gd name="connsiteX43" fmla="*/ 349539 w 712241"/>
              <a:gd name="connsiteY43" fmla="*/ 679123 h 952671"/>
              <a:gd name="connsiteX44" fmla="*/ 349531 w 712241"/>
              <a:gd name="connsiteY44" fmla="*/ 679122 h 952671"/>
              <a:gd name="connsiteX45" fmla="*/ 539439 w 712241"/>
              <a:gd name="connsiteY45" fmla="*/ 489213 h 952671"/>
              <a:gd name="connsiteX46" fmla="*/ 539362 w 712241"/>
              <a:gd name="connsiteY46" fmla="*/ 451866 h 952671"/>
              <a:gd name="connsiteX47" fmla="*/ 335623 w 712241"/>
              <a:gd name="connsiteY47" fmla="*/ 0 h 952671"/>
              <a:gd name="connsiteX48" fmla="*/ 536915 w 712241"/>
              <a:gd name="connsiteY48" fmla="*/ 201301 h 952671"/>
              <a:gd name="connsiteX49" fmla="*/ 335623 w 712241"/>
              <a:gd name="connsiteY49" fmla="*/ 402593 h 952671"/>
              <a:gd name="connsiteX50" fmla="*/ 134312 w 712241"/>
              <a:gd name="connsiteY50" fmla="*/ 201301 h 952671"/>
              <a:gd name="connsiteX51" fmla="*/ 335623 w 712241"/>
              <a:gd name="connsiteY51" fmla="*/ 0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12241" h="952671">
                <a:moveTo>
                  <a:pt x="335908" y="595731"/>
                </a:moveTo>
                <a:cubicBezTo>
                  <a:pt x="352625" y="595731"/>
                  <a:pt x="368560" y="599093"/>
                  <a:pt x="383124" y="605132"/>
                </a:cubicBezTo>
                <a:lnTo>
                  <a:pt x="348577" y="639679"/>
                </a:lnTo>
                <a:cubicBezTo>
                  <a:pt x="344433" y="639032"/>
                  <a:pt x="340233" y="638594"/>
                  <a:pt x="335908" y="638594"/>
                </a:cubicBezTo>
                <a:cubicBezTo>
                  <a:pt x="291236" y="638594"/>
                  <a:pt x="255013" y="674817"/>
                  <a:pt x="255013" y="719489"/>
                </a:cubicBezTo>
                <a:cubicBezTo>
                  <a:pt x="255013" y="764162"/>
                  <a:pt x="291227" y="800395"/>
                  <a:pt x="335908" y="800395"/>
                </a:cubicBezTo>
                <a:cubicBezTo>
                  <a:pt x="380590" y="800395"/>
                  <a:pt x="416814" y="764162"/>
                  <a:pt x="416814" y="719489"/>
                </a:cubicBezTo>
                <a:cubicBezTo>
                  <a:pt x="416814" y="715289"/>
                  <a:pt x="416395" y="711193"/>
                  <a:pt x="415785" y="707154"/>
                </a:cubicBezTo>
                <a:lnTo>
                  <a:pt x="450380" y="672560"/>
                </a:lnTo>
                <a:cubicBezTo>
                  <a:pt x="456333" y="687047"/>
                  <a:pt x="459676" y="702878"/>
                  <a:pt x="459676" y="719489"/>
                </a:cubicBezTo>
                <a:cubicBezTo>
                  <a:pt x="459676" y="787736"/>
                  <a:pt x="404145" y="843257"/>
                  <a:pt x="335908" y="843257"/>
                </a:cubicBezTo>
                <a:cubicBezTo>
                  <a:pt x="267671" y="843257"/>
                  <a:pt x="212150" y="787726"/>
                  <a:pt x="212150" y="719489"/>
                </a:cubicBezTo>
                <a:cubicBezTo>
                  <a:pt x="212150" y="651252"/>
                  <a:pt x="267671" y="595731"/>
                  <a:pt x="335908" y="595731"/>
                </a:cubicBezTo>
                <a:close/>
                <a:moveTo>
                  <a:pt x="248879" y="475545"/>
                </a:moveTo>
                <a:lnTo>
                  <a:pt x="423100" y="475545"/>
                </a:lnTo>
                <a:cubicBezTo>
                  <a:pt x="450018" y="475545"/>
                  <a:pt x="475936" y="479955"/>
                  <a:pt x="500272" y="487985"/>
                </a:cubicBezTo>
                <a:lnTo>
                  <a:pt x="411737" y="576520"/>
                </a:lnTo>
                <a:cubicBezTo>
                  <a:pt x="389106" y="564499"/>
                  <a:pt x="363322" y="557631"/>
                  <a:pt x="335909" y="557631"/>
                </a:cubicBezTo>
                <a:cubicBezTo>
                  <a:pt x="246517" y="557631"/>
                  <a:pt x="174050" y="630117"/>
                  <a:pt x="174050" y="719490"/>
                </a:cubicBezTo>
                <a:cubicBezTo>
                  <a:pt x="174050" y="808863"/>
                  <a:pt x="246507" y="881358"/>
                  <a:pt x="335909" y="881358"/>
                </a:cubicBezTo>
                <a:cubicBezTo>
                  <a:pt x="425310" y="881358"/>
                  <a:pt x="497776" y="808863"/>
                  <a:pt x="497776" y="719490"/>
                </a:cubicBezTo>
                <a:cubicBezTo>
                  <a:pt x="497776" y="692172"/>
                  <a:pt x="490947" y="666493"/>
                  <a:pt x="479003" y="643928"/>
                </a:cubicBezTo>
                <a:lnTo>
                  <a:pt x="585978" y="536953"/>
                </a:lnTo>
                <a:lnTo>
                  <a:pt x="585978" y="536943"/>
                </a:lnTo>
                <a:cubicBezTo>
                  <a:pt x="638099" y="582454"/>
                  <a:pt x="671246" y="649186"/>
                  <a:pt x="671246" y="723300"/>
                </a:cubicBezTo>
                <a:lnTo>
                  <a:pt x="671246" y="926239"/>
                </a:lnTo>
                <a:cubicBezTo>
                  <a:pt x="669017" y="941127"/>
                  <a:pt x="655996" y="952671"/>
                  <a:pt x="640518" y="952671"/>
                </a:cubicBezTo>
                <a:lnTo>
                  <a:pt x="30975" y="952671"/>
                </a:lnTo>
                <a:cubicBezTo>
                  <a:pt x="13935" y="952671"/>
                  <a:pt x="0" y="938736"/>
                  <a:pt x="0" y="921696"/>
                </a:cubicBezTo>
                <a:lnTo>
                  <a:pt x="0" y="723300"/>
                </a:lnTo>
                <a:cubicBezTo>
                  <a:pt x="0" y="587035"/>
                  <a:pt x="112624" y="475545"/>
                  <a:pt x="248879" y="475545"/>
                </a:cubicBezTo>
                <a:close/>
                <a:moveTo>
                  <a:pt x="648033" y="343176"/>
                </a:moveTo>
                <a:lnTo>
                  <a:pt x="648166" y="407498"/>
                </a:lnTo>
                <a:lnTo>
                  <a:pt x="712241" y="407365"/>
                </a:lnTo>
                <a:lnTo>
                  <a:pt x="603551" y="516045"/>
                </a:lnTo>
                <a:lnTo>
                  <a:pt x="566404" y="516121"/>
                </a:lnTo>
                <a:lnTo>
                  <a:pt x="376371" y="706155"/>
                </a:lnTo>
                <a:cubicBezTo>
                  <a:pt x="377761" y="710374"/>
                  <a:pt x="378704" y="714803"/>
                  <a:pt x="378704" y="719490"/>
                </a:cubicBezTo>
                <a:cubicBezTo>
                  <a:pt x="378704" y="743093"/>
                  <a:pt x="359492" y="762295"/>
                  <a:pt x="335899" y="762295"/>
                </a:cubicBezTo>
                <a:cubicBezTo>
                  <a:pt x="312305" y="762295"/>
                  <a:pt x="293103" y="743083"/>
                  <a:pt x="293103" y="719490"/>
                </a:cubicBezTo>
                <a:cubicBezTo>
                  <a:pt x="293103" y="695896"/>
                  <a:pt x="312296" y="676694"/>
                  <a:pt x="335899" y="676694"/>
                </a:cubicBezTo>
                <a:lnTo>
                  <a:pt x="349531" y="679122"/>
                </a:lnTo>
                <a:lnTo>
                  <a:pt x="349529" y="679123"/>
                </a:lnTo>
                <a:lnTo>
                  <a:pt x="349539" y="679123"/>
                </a:lnTo>
                <a:lnTo>
                  <a:pt x="349531" y="679122"/>
                </a:lnTo>
                <a:lnTo>
                  <a:pt x="539439" y="489213"/>
                </a:lnTo>
                <a:lnTo>
                  <a:pt x="539362" y="451866"/>
                </a:lnTo>
                <a:close/>
                <a:moveTo>
                  <a:pt x="335623" y="0"/>
                </a:moveTo>
                <a:cubicBezTo>
                  <a:pt x="446780" y="0"/>
                  <a:pt x="536915" y="90145"/>
                  <a:pt x="536915" y="201301"/>
                </a:cubicBezTo>
                <a:cubicBezTo>
                  <a:pt x="536915" y="312458"/>
                  <a:pt x="446780" y="402593"/>
                  <a:pt x="335623" y="402593"/>
                </a:cubicBezTo>
                <a:cubicBezTo>
                  <a:pt x="224447" y="402593"/>
                  <a:pt x="134312" y="312477"/>
                  <a:pt x="134312" y="201301"/>
                </a:cubicBezTo>
                <a:cubicBezTo>
                  <a:pt x="134312" y="90126"/>
                  <a:pt x="224466" y="0"/>
                  <a:pt x="33562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C2EF84E-602C-5799-9412-0F7BE4FEAAA8}"/>
              </a:ext>
            </a:extLst>
          </p:cNvPr>
          <p:cNvSpPr/>
          <p:nvPr/>
        </p:nvSpPr>
        <p:spPr>
          <a:xfrm>
            <a:off x="1363919" y="1508319"/>
            <a:ext cx="845358" cy="845358"/>
          </a:xfrm>
          <a:custGeom>
            <a:avLst/>
            <a:gdLst>
              <a:gd name="connsiteX0" fmla="*/ 476250 w 952500"/>
              <a:gd name="connsiteY0" fmla="*/ 381000 h 952500"/>
              <a:gd name="connsiteX1" fmla="*/ 571500 w 952500"/>
              <a:gd name="connsiteY1" fmla="*/ 476250 h 952500"/>
              <a:gd name="connsiteX2" fmla="*/ 476250 w 952500"/>
              <a:gd name="connsiteY2" fmla="*/ 571500 h 952500"/>
              <a:gd name="connsiteX3" fmla="*/ 381000 w 952500"/>
              <a:gd name="connsiteY3" fmla="*/ 476250 h 952500"/>
              <a:gd name="connsiteX4" fmla="*/ 476250 w 952500"/>
              <a:gd name="connsiteY4" fmla="*/ 381000 h 952500"/>
              <a:gd name="connsiteX5" fmla="*/ 476250 w 952500"/>
              <a:gd name="connsiteY5" fmla="*/ 269186 h 952500"/>
              <a:gd name="connsiteX6" fmla="*/ 269176 w 952500"/>
              <a:gd name="connsiteY6" fmla="*/ 476250 h 952500"/>
              <a:gd name="connsiteX7" fmla="*/ 476250 w 952500"/>
              <a:gd name="connsiteY7" fmla="*/ 683314 h 952500"/>
              <a:gd name="connsiteX8" fmla="*/ 683313 w 952500"/>
              <a:gd name="connsiteY8" fmla="*/ 476250 h 952500"/>
              <a:gd name="connsiteX9" fmla="*/ 476250 w 952500"/>
              <a:gd name="connsiteY9" fmla="*/ 269186 h 952500"/>
              <a:gd name="connsiteX10" fmla="*/ 476250 w 952500"/>
              <a:gd name="connsiteY10" fmla="*/ 192986 h 952500"/>
              <a:gd name="connsiteX11" fmla="*/ 759513 w 952500"/>
              <a:gd name="connsiteY11" fmla="*/ 476250 h 952500"/>
              <a:gd name="connsiteX12" fmla="*/ 476250 w 952500"/>
              <a:gd name="connsiteY12" fmla="*/ 759514 h 952500"/>
              <a:gd name="connsiteX13" fmla="*/ 192976 w 952500"/>
              <a:gd name="connsiteY13" fmla="*/ 476250 h 952500"/>
              <a:gd name="connsiteX14" fmla="*/ 476250 w 952500"/>
              <a:gd name="connsiteY14" fmla="*/ 192986 h 952500"/>
              <a:gd name="connsiteX15" fmla="*/ 476250 w 952500"/>
              <a:gd name="connsiteY15" fmla="*/ 76200 h 952500"/>
              <a:gd name="connsiteX16" fmla="*/ 76200 w 952500"/>
              <a:gd name="connsiteY16" fmla="*/ 476250 h 952500"/>
              <a:gd name="connsiteX17" fmla="*/ 476250 w 952500"/>
              <a:gd name="connsiteY17" fmla="*/ 876300 h 952500"/>
              <a:gd name="connsiteX18" fmla="*/ 876300 w 952500"/>
              <a:gd name="connsiteY18" fmla="*/ 476250 h 952500"/>
              <a:gd name="connsiteX19" fmla="*/ 476250 w 952500"/>
              <a:gd name="connsiteY19" fmla="*/ 76200 h 952500"/>
              <a:gd name="connsiteX20" fmla="*/ 476250 w 952500"/>
              <a:gd name="connsiteY20" fmla="*/ 0 h 952500"/>
              <a:gd name="connsiteX21" fmla="*/ 952500 w 952500"/>
              <a:gd name="connsiteY21" fmla="*/ 476250 h 952500"/>
              <a:gd name="connsiteX22" fmla="*/ 476250 w 952500"/>
              <a:gd name="connsiteY22" fmla="*/ 952500 h 952500"/>
              <a:gd name="connsiteX23" fmla="*/ 0 w 952500"/>
              <a:gd name="connsiteY23" fmla="*/ 476250 h 952500"/>
              <a:gd name="connsiteX24" fmla="*/ 476250 w 952500"/>
              <a:gd name="connsiteY24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52500" h="952500">
                <a:moveTo>
                  <a:pt x="476250" y="381000"/>
                </a:moveTo>
                <a:cubicBezTo>
                  <a:pt x="528855" y="381000"/>
                  <a:pt x="571500" y="423645"/>
                  <a:pt x="571500" y="476250"/>
                </a:cubicBezTo>
                <a:cubicBezTo>
                  <a:pt x="571500" y="528855"/>
                  <a:pt x="528855" y="571500"/>
                  <a:pt x="476250" y="571500"/>
                </a:cubicBezTo>
                <a:cubicBezTo>
                  <a:pt x="423645" y="571500"/>
                  <a:pt x="381000" y="528855"/>
                  <a:pt x="381000" y="476250"/>
                </a:cubicBezTo>
                <a:cubicBezTo>
                  <a:pt x="381000" y="423645"/>
                  <a:pt x="423645" y="381000"/>
                  <a:pt x="476250" y="381000"/>
                </a:cubicBezTo>
                <a:close/>
                <a:moveTo>
                  <a:pt x="476250" y="269186"/>
                </a:moveTo>
                <a:cubicBezTo>
                  <a:pt x="362064" y="269186"/>
                  <a:pt x="269176" y="362074"/>
                  <a:pt x="269176" y="476250"/>
                </a:cubicBezTo>
                <a:cubicBezTo>
                  <a:pt x="269176" y="590426"/>
                  <a:pt x="362073" y="683314"/>
                  <a:pt x="476250" y="683314"/>
                </a:cubicBezTo>
                <a:cubicBezTo>
                  <a:pt x="590426" y="683314"/>
                  <a:pt x="683313" y="590426"/>
                  <a:pt x="683313" y="476250"/>
                </a:cubicBezTo>
                <a:cubicBezTo>
                  <a:pt x="683313" y="362074"/>
                  <a:pt x="590435" y="269186"/>
                  <a:pt x="476250" y="269186"/>
                </a:cubicBezTo>
                <a:close/>
                <a:moveTo>
                  <a:pt x="476250" y="192986"/>
                </a:moveTo>
                <a:cubicBezTo>
                  <a:pt x="632698" y="192986"/>
                  <a:pt x="759513" y="319802"/>
                  <a:pt x="759513" y="476250"/>
                </a:cubicBezTo>
                <a:cubicBezTo>
                  <a:pt x="759513" y="632698"/>
                  <a:pt x="632698" y="759514"/>
                  <a:pt x="476250" y="759514"/>
                </a:cubicBezTo>
                <a:cubicBezTo>
                  <a:pt x="319801" y="759514"/>
                  <a:pt x="192976" y="632698"/>
                  <a:pt x="192976" y="476250"/>
                </a:cubicBezTo>
                <a:cubicBezTo>
                  <a:pt x="192976" y="319802"/>
                  <a:pt x="319801" y="192986"/>
                  <a:pt x="476250" y="192986"/>
                </a:cubicBezTo>
                <a:close/>
                <a:moveTo>
                  <a:pt x="476250" y="76200"/>
                </a:moveTo>
                <a:cubicBezTo>
                  <a:pt x="255661" y="76200"/>
                  <a:pt x="76200" y="255661"/>
                  <a:pt x="76200" y="476250"/>
                </a:cubicBezTo>
                <a:cubicBezTo>
                  <a:pt x="76200" y="696839"/>
                  <a:pt x="255661" y="876300"/>
                  <a:pt x="476250" y="876300"/>
                </a:cubicBezTo>
                <a:cubicBezTo>
                  <a:pt x="696839" y="876300"/>
                  <a:pt x="876300" y="696839"/>
                  <a:pt x="876300" y="476250"/>
                </a:cubicBezTo>
                <a:cubicBezTo>
                  <a:pt x="876300" y="255661"/>
                  <a:pt x="696839" y="76200"/>
                  <a:pt x="476250" y="76200"/>
                </a:cubicBezTo>
                <a:close/>
                <a:moveTo>
                  <a:pt x="476250" y="0"/>
                </a:moveTo>
                <a:cubicBezTo>
                  <a:pt x="739273" y="0"/>
                  <a:pt x="952500" y="213227"/>
                  <a:pt x="952500" y="476250"/>
                </a:cubicBezTo>
                <a:cubicBezTo>
                  <a:pt x="952500" y="739273"/>
                  <a:pt x="739273" y="952500"/>
                  <a:pt x="476250" y="952500"/>
                </a:cubicBezTo>
                <a:cubicBezTo>
                  <a:pt x="213227" y="952500"/>
                  <a:pt x="0" y="739273"/>
                  <a:pt x="0" y="476250"/>
                </a:cubicBezTo>
                <a:cubicBezTo>
                  <a:pt x="0" y="213227"/>
                  <a:pt x="213227" y="0"/>
                  <a:pt x="47625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80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LTACON25" id="{4AC7F176-CDC3-9C47-BFC9-7E71A8F75DC0}" vid="{EF0E5F51-AB58-0246-812E-122A09B5DD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526ad55-7608-47fc-b126-094bbc7c90fe}" enabled="1" method="Standard" siteId="{c5b8c120-4c00-47a4-8617-e42fff9006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ILTACON25</Template>
  <TotalTime>2329</TotalTime>
  <Words>774</Words>
  <Application>Microsoft Office PowerPoint</Application>
  <PresentationFormat>Widescreen</PresentationFormat>
  <Paragraphs>151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Poppins SemiBold</vt:lpstr>
      <vt:lpstr>Rajdhani Semibold</vt:lpstr>
      <vt:lpstr>Poppins</vt:lpstr>
      <vt:lpstr>Arial</vt:lpstr>
      <vt:lpstr>Open Sans Bold</vt:lpstr>
      <vt:lpstr>Aptos</vt:lpstr>
      <vt:lpstr>Roboto Slab</vt:lpstr>
      <vt:lpstr>Office Theme</vt:lpstr>
      <vt:lpstr>Security: How Has AI in the Wrong Hands Affected Operations and What We Are Doing About It?</vt:lpstr>
      <vt:lpstr>Moderators</vt:lpstr>
      <vt:lpstr>SPEAKERS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Franki Russell</dc:creator>
  <cp:lastModifiedBy>Adam Isles</cp:lastModifiedBy>
  <cp:revision>10</cp:revision>
  <dcterms:created xsi:type="dcterms:W3CDTF">2025-06-09T14:39:57Z</dcterms:created>
  <dcterms:modified xsi:type="dcterms:W3CDTF">2025-07-18T13:46:45Z</dcterms:modified>
</cp:coreProperties>
</file>